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sldIdLst>
    <p:sldId id="256" r:id="rId2"/>
    <p:sldId id="257" r:id="rId3"/>
    <p:sldId id="269" r:id="rId4"/>
    <p:sldId id="270" r:id="rId5"/>
    <p:sldId id="271" r:id="rId6"/>
    <p:sldId id="260" r:id="rId7"/>
    <p:sldId id="262" r:id="rId8"/>
    <p:sldId id="263" r:id="rId9"/>
    <p:sldId id="264" r:id="rId10"/>
    <p:sldId id="265" r:id="rId11"/>
    <p:sldId id="266" r:id="rId12"/>
    <p:sldId id="267" r:id="rId13"/>
    <p:sldId id="268" r:id="rId1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p:cViewPr>
        <p:scale>
          <a:sx n="80" d="100"/>
          <a:sy n="80" d="100"/>
        </p:scale>
        <p:origin x="-1522" y="-13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3" name="矩形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矩形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矩形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矩形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矩形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圆角矩形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圆角矩形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矩形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矩形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a:xfrm>
            <a:off x="6705600" y="4206240"/>
            <a:ext cx="960120" cy="457200"/>
          </a:xfrm>
        </p:spPr>
        <p:txBody>
          <a:bodyPr/>
          <a:lstStyle/>
          <a:p>
            <a:fld id="{530820CF-B880-4189-942D-D702A7CBA730}" type="datetimeFigureOut">
              <a:rPr lang="zh-CN" altLang="en-US" smtClean="0"/>
              <a:t>2019/2/22 Friday</a:t>
            </a:fld>
            <a:endParaRPr lang="zh-CN" altLang="en-US"/>
          </a:p>
        </p:txBody>
      </p:sp>
      <p:sp>
        <p:nvSpPr>
          <p:cNvPr id="17" name="页脚占位符 16"/>
          <p:cNvSpPr>
            <a:spLocks noGrp="1"/>
          </p:cNvSpPr>
          <p:nvPr>
            <p:ph type="ftr" sz="quarter" idx="11"/>
          </p:nvPr>
        </p:nvSpPr>
        <p:spPr>
          <a:xfrm>
            <a:off x="5410200" y="4205288"/>
            <a:ext cx="1295400" cy="457200"/>
          </a:xfrm>
        </p:spPr>
        <p:txBody>
          <a:bodyPr/>
          <a:lstStyle/>
          <a:p>
            <a:endParaRPr lang="zh-CN" altLang="en-US"/>
          </a:p>
        </p:txBody>
      </p:sp>
      <p:sp>
        <p:nvSpPr>
          <p:cNvPr id="29" name="灯片编号占位符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2019/2/22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1143000"/>
            <a:ext cx="1905000" cy="5486400"/>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143000"/>
            <a:ext cx="6248400" cy="5486400"/>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2019/2/22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2019/2/22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2019/2/22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2019/2/22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81000" y="1143000"/>
            <a:ext cx="8382000" cy="1069848"/>
          </a:xfrm>
        </p:spPr>
        <p:txBody>
          <a:bodyPr anchor="ctr"/>
          <a:lstStyle>
            <a:lvl1pPr>
              <a:defRPr sz="4000" b="0" i="0" cap="none" baseline="0"/>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6" name="日期占位符 25"/>
          <p:cNvSpPr>
            <a:spLocks noGrp="1"/>
          </p:cNvSpPr>
          <p:nvPr>
            <p:ph type="dt" sz="half" idx="10"/>
          </p:nvPr>
        </p:nvSpPr>
        <p:spPr/>
        <p:txBody>
          <a:bodyPr rtlCol="0"/>
          <a:lstStyle/>
          <a:p>
            <a:fld id="{530820CF-B880-4189-942D-D702A7CBA730}" type="datetimeFigureOut">
              <a:rPr lang="zh-CN" altLang="en-US" smtClean="0"/>
              <a:t>2019/2/22 Friday</a:t>
            </a:fld>
            <a:endParaRPr lang="zh-CN" altLang="en-US"/>
          </a:p>
        </p:txBody>
      </p:sp>
      <p:sp>
        <p:nvSpPr>
          <p:cNvPr id="27" name="灯片编号占位符 26"/>
          <p:cNvSpPr>
            <a:spLocks noGrp="1"/>
          </p:cNvSpPr>
          <p:nvPr>
            <p:ph type="sldNum" sz="quarter" idx="11"/>
          </p:nvPr>
        </p:nvSpPr>
        <p:spPr/>
        <p:txBody>
          <a:bodyPr rtlCol="0"/>
          <a:lstStyle/>
          <a:p>
            <a:fld id="{0C913308-F349-4B6D-A68A-DD1791B4A57B}" type="slidenum">
              <a:rPr lang="zh-CN" altLang="en-US" smtClean="0"/>
              <a:t>‹#›</a:t>
            </a:fld>
            <a:endParaRPr lang="zh-CN" altLang="en-US"/>
          </a:p>
        </p:txBody>
      </p:sp>
      <p:sp>
        <p:nvSpPr>
          <p:cNvPr id="28" name="页脚占位符 27"/>
          <p:cNvSpPr>
            <a:spLocks noGrp="1"/>
          </p:cNvSpPr>
          <p:nvPr>
            <p:ph type="ftr" sz="quarter" idx="12"/>
          </p:nvPr>
        </p:nvSpPr>
        <p:spPr/>
        <p:txBody>
          <a:bodyPr rtlCol="0"/>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a:xfrm>
            <a:off x="6583680" y="612648"/>
            <a:ext cx="957264" cy="457200"/>
          </a:xfrm>
        </p:spPr>
        <p:txBody>
          <a:bodyPr/>
          <a:lstStyle/>
          <a:p>
            <a:fld id="{530820CF-B880-4189-942D-D702A7CBA730}" type="datetimeFigureOut">
              <a:rPr lang="zh-CN" altLang="en-US" smtClean="0"/>
              <a:t>2019/2/22 Friday</a:t>
            </a:fld>
            <a:endParaRPr lang="zh-CN" altLang="en-US"/>
          </a:p>
        </p:txBody>
      </p:sp>
      <p:sp>
        <p:nvSpPr>
          <p:cNvPr id="4" name="页脚占位符 3"/>
          <p:cNvSpPr>
            <a:spLocks noGrp="1"/>
          </p:cNvSpPr>
          <p:nvPr>
            <p:ph type="ftr" sz="quarter" idx="11"/>
          </p:nvPr>
        </p:nvSpPr>
        <p:spPr>
          <a:xfrm>
            <a:off x="5257800" y="612648"/>
            <a:ext cx="1325880" cy="457200"/>
          </a:xfrm>
        </p:spPr>
        <p:txBody>
          <a:bodyPr/>
          <a:lstStyle/>
          <a:p>
            <a:endParaRPr lang="zh-CN" altLang="en-US"/>
          </a:p>
        </p:txBody>
      </p:sp>
      <p:sp>
        <p:nvSpPr>
          <p:cNvPr id="5" name="灯片编号占位符 4"/>
          <p:cNvSpPr>
            <a:spLocks noGrp="1"/>
          </p:cNvSpPr>
          <p:nvPr>
            <p:ph type="sldNum" sz="quarter" idx="12"/>
          </p:nvPr>
        </p:nvSpPr>
        <p:spPr>
          <a:xfrm>
            <a:off x="8174736" y="2272"/>
            <a:ext cx="762000" cy="365760"/>
          </a:xfr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2019/2/22 Friday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353496" y="1101970"/>
            <a:ext cx="3383280" cy="877824"/>
          </a:xfrm>
        </p:spPr>
        <p:txBody>
          <a:bodyPr anchor="b"/>
          <a:lstStyle>
            <a:lvl1pPr algn="l">
              <a:buNone/>
              <a:defRPr sz="1800" b="1"/>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2019/2/22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zh-CN" altLang="en-US" smtClean="0"/>
              <a:t>单击图标添加图片</a:t>
            </a:r>
            <a:endParaRPr kumimoji="0" lang="en-US" dirty="0"/>
          </a:p>
        </p:txBody>
      </p:sp>
      <p:sp>
        <p:nvSpPr>
          <p:cNvPr id="4" name="文本占位符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2019/2/22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矩形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矩形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矩形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矩形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矩形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圆角矩形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圆角矩形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矩形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矩形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矩形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矩形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矩形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矩形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标题占位符 21"/>
          <p:cNvSpPr>
            <a:spLocks noGrp="1"/>
          </p:cNvSpPr>
          <p:nvPr>
            <p:ph type="title"/>
          </p:nvPr>
        </p:nvSpPr>
        <p:spPr>
          <a:xfrm>
            <a:off x="457200" y="1143000"/>
            <a:ext cx="8229600" cy="10668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530820CF-B880-4189-942D-D702A7CBA730}" type="datetimeFigureOut">
              <a:rPr lang="zh-CN" altLang="en-US" smtClean="0"/>
              <a:t>2019/2/22 Friday</a:t>
            </a:fld>
            <a:endParaRPr lang="zh-CN" altLang="en-US"/>
          </a:p>
        </p:txBody>
      </p:sp>
      <p:sp>
        <p:nvSpPr>
          <p:cNvPr id="3" name="页脚占位符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zh-CN" altLang="en-US"/>
          </a:p>
        </p:txBody>
      </p:sp>
      <p:sp>
        <p:nvSpPr>
          <p:cNvPr id="23" name="灯片编号占位符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jpeg"/></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3.jpeg"/><Relationship Id="rId7" Type="http://schemas.openxmlformats.org/officeDocument/2006/relationships/image" Target="../media/image20.jpg"/><Relationship Id="rId12" Type="http://schemas.openxmlformats.org/officeDocument/2006/relationships/image" Target="../media/image25.jp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jpeg"/><Relationship Id="rId11" Type="http://schemas.openxmlformats.org/officeDocument/2006/relationships/image" Target="../media/image24.jpg"/><Relationship Id="rId5" Type="http://schemas.openxmlformats.org/officeDocument/2006/relationships/image" Target="../media/image15.jpeg"/><Relationship Id="rId10" Type="http://schemas.openxmlformats.org/officeDocument/2006/relationships/image" Target="../media/image23.png"/><Relationship Id="rId4" Type="http://schemas.openxmlformats.org/officeDocument/2006/relationships/image" Target="../media/image14.jpe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彩虹</a:t>
            </a:r>
            <a:r>
              <a:rPr lang="en-US" altLang="zh-CN" dirty="0" smtClean="0"/>
              <a:t>e</a:t>
            </a:r>
            <a:r>
              <a:rPr lang="zh-CN" altLang="en-US" dirty="0" smtClean="0"/>
              <a:t>家</a:t>
            </a:r>
            <a:r>
              <a:rPr lang="en-US" altLang="zh-CN" dirty="0" smtClean="0"/>
              <a:t>APP</a:t>
            </a:r>
            <a:r>
              <a:rPr lang="zh-CN" altLang="en-US" dirty="0" smtClean="0"/>
              <a:t>框架梳理</a:t>
            </a:r>
            <a:endParaRPr lang="zh-CN" altLang="en-US" dirty="0"/>
          </a:p>
        </p:txBody>
      </p:sp>
      <p:sp>
        <p:nvSpPr>
          <p:cNvPr id="3" name="副标题 2"/>
          <p:cNvSpPr>
            <a:spLocks noGrp="1"/>
          </p:cNvSpPr>
          <p:nvPr>
            <p:ph type="subTitle" idx="1"/>
          </p:nvPr>
        </p:nvSpPr>
        <p:spPr/>
        <p:txBody>
          <a:bodyPr/>
          <a:lstStyle/>
          <a:p>
            <a:r>
              <a:rPr lang="en-US" altLang="zh-CN" dirty="0" smtClean="0"/>
              <a:t>——</a:t>
            </a:r>
            <a:r>
              <a:rPr lang="en-US" altLang="zh-CN" dirty="0" smtClean="0"/>
              <a:t>20190222</a:t>
            </a:r>
            <a:r>
              <a:rPr lang="zh-CN" altLang="en-US" smtClean="0"/>
              <a:t>第二版</a:t>
            </a:r>
            <a:endParaRPr lang="zh-CN" altLang="en-US" dirty="0"/>
          </a:p>
        </p:txBody>
      </p:sp>
    </p:spTree>
    <p:extLst>
      <p:ext uri="{BB962C8B-B14F-4D97-AF65-F5344CB8AC3E}">
        <p14:creationId xmlns:p14="http://schemas.microsoft.com/office/powerpoint/2010/main" val="41747050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612053" y="534045"/>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dirty="0" smtClean="0"/>
              <a:t>家长端界面</a:t>
            </a:r>
            <a:r>
              <a:rPr lang="en-US" altLang="zh-CN" dirty="0" smtClean="0"/>
              <a:t>-</a:t>
            </a:r>
            <a:r>
              <a:rPr lang="zh-CN" altLang="en-US" dirty="0" smtClean="0"/>
              <a:t>学习</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584" y="1340768"/>
            <a:ext cx="2376264" cy="4932004"/>
          </a:xfrm>
          <a:prstGeom prst="rect">
            <a:avLst/>
          </a:prstGeom>
        </p:spPr>
      </p:pic>
      <p:sp>
        <p:nvSpPr>
          <p:cNvPr id="5" name="TextBox 4"/>
          <p:cNvSpPr txBox="1"/>
          <p:nvPr/>
        </p:nvSpPr>
        <p:spPr>
          <a:xfrm>
            <a:off x="3391649" y="1773982"/>
            <a:ext cx="5572839" cy="2354491"/>
          </a:xfrm>
          <a:prstGeom prst="rect">
            <a:avLst/>
          </a:prstGeom>
          <a:solidFill>
            <a:schemeClr val="accent2">
              <a:lumMod val="20000"/>
              <a:lumOff val="80000"/>
            </a:schemeClr>
          </a:solidFill>
        </p:spPr>
        <p:txBody>
          <a:bodyPr wrap="square" rtlCol="0">
            <a:spAutoFit/>
          </a:bodyPr>
          <a:lstStyle/>
          <a:p>
            <a:pPr>
              <a:lnSpc>
                <a:spcPct val="150000"/>
              </a:lnSpc>
            </a:pPr>
            <a:r>
              <a:rPr lang="zh-CN" altLang="en-US" sz="1400" dirty="0">
                <a:latin typeface="Adobe 黑体 Std R" pitchFamily="34" charset="-122"/>
                <a:ea typeface="Adobe 黑体 Std R" pitchFamily="34" charset="-122"/>
              </a:rPr>
              <a:t>学习</a:t>
            </a:r>
            <a:r>
              <a:rPr lang="zh-CN" altLang="en-US" sz="1400" dirty="0" smtClean="0">
                <a:latin typeface="Adobe 黑体 Std R" pitchFamily="34" charset="-122"/>
                <a:ea typeface="Adobe 黑体 Std R" pitchFamily="34" charset="-122"/>
              </a:rPr>
              <a:t>：</a:t>
            </a:r>
            <a:endParaRPr lang="en-US" altLang="zh-CN" sz="1400" dirty="0" smtClean="0">
              <a:latin typeface="Adobe 黑体 Std R" pitchFamily="34" charset="-122"/>
              <a:ea typeface="Adobe 黑体 Std R" pitchFamily="34" charset="-122"/>
            </a:endParaRPr>
          </a:p>
          <a:p>
            <a:pPr marL="342900" indent="-342900">
              <a:lnSpc>
                <a:spcPct val="150000"/>
              </a:lnSpc>
              <a:buFont typeface="+mj-lt"/>
              <a:buAutoNum type="arabicPeriod"/>
            </a:pPr>
            <a:r>
              <a:rPr lang="zh-CN" altLang="en-US" sz="1400" strike="sngStrike" dirty="0" smtClean="0">
                <a:solidFill>
                  <a:schemeClr val="tx2">
                    <a:lumMod val="40000"/>
                    <a:lumOff val="60000"/>
                  </a:schemeClr>
                </a:solidFill>
                <a:latin typeface="Adobe 黑体 Std R" pitchFamily="34" charset="-122"/>
                <a:ea typeface="Adobe 黑体 Std R" pitchFamily="34" charset="-122"/>
              </a:rPr>
              <a:t>课程购买状态：未购买时，点击进入观看课程介绍，附有购买</a:t>
            </a:r>
            <a:r>
              <a:rPr lang="zh-CN" altLang="en-US" sz="1400" strike="sngStrike" dirty="0" smtClean="0">
                <a:solidFill>
                  <a:schemeClr val="tx2">
                    <a:lumMod val="40000"/>
                    <a:lumOff val="60000"/>
                  </a:schemeClr>
                </a:solidFill>
                <a:latin typeface="Adobe 黑体 Std R" pitchFamily="34" charset="-122"/>
                <a:ea typeface="Adobe 黑体 Std R" pitchFamily="34" charset="-122"/>
              </a:rPr>
              <a:t>链接</a:t>
            </a:r>
            <a:r>
              <a:rPr lang="en-US" altLang="zh-CN" sz="1400" dirty="0" smtClean="0">
                <a:solidFill>
                  <a:schemeClr val="tx2">
                    <a:lumMod val="40000"/>
                    <a:lumOff val="60000"/>
                  </a:schemeClr>
                </a:solidFill>
                <a:latin typeface="Adobe 黑体 Std R" pitchFamily="34" charset="-122"/>
                <a:ea typeface="Adobe 黑体 Std R" pitchFamily="34" charset="-122"/>
              </a:rPr>
              <a:t>——</a:t>
            </a:r>
            <a:r>
              <a:rPr lang="zh-CN" altLang="en-US" sz="1400" dirty="0" smtClean="0">
                <a:latin typeface="Adobe 黑体 Std R" pitchFamily="34" charset="-122"/>
                <a:ea typeface="Adobe 黑体 Std R" pitchFamily="34" charset="-122"/>
              </a:rPr>
              <a:t>（</a:t>
            </a:r>
            <a:r>
              <a:rPr lang="zh-CN" altLang="en-US" sz="1400" dirty="0" smtClean="0">
                <a:solidFill>
                  <a:srgbClr val="FF0000"/>
                </a:solidFill>
                <a:latin typeface="Adobe 黑体 Std R" pitchFamily="34" charset="-122"/>
                <a:ea typeface="Adobe 黑体 Std R" pitchFamily="34" charset="-122"/>
              </a:rPr>
              <a:t>去掉</a:t>
            </a:r>
            <a:r>
              <a:rPr lang="zh-CN" altLang="en-US" sz="1400" dirty="0" smtClean="0">
                <a:solidFill>
                  <a:srgbClr val="FF0000"/>
                </a:solidFill>
                <a:latin typeface="Adobe 黑体 Std R" pitchFamily="34" charset="-122"/>
                <a:ea typeface="Adobe 黑体 Std R" pitchFamily="34" charset="-122"/>
              </a:rPr>
              <a:t>该内容</a:t>
            </a:r>
            <a:r>
              <a:rPr lang="zh-CN" altLang="en-US" sz="1400" dirty="0" smtClean="0">
                <a:latin typeface="Adobe 黑体 Std R" pitchFamily="34" charset="-122"/>
                <a:ea typeface="Adobe 黑体 Std R" pitchFamily="34" charset="-122"/>
              </a:rPr>
              <a:t>）</a:t>
            </a:r>
            <a:endParaRPr lang="en-US" altLang="zh-CN" sz="1400" dirty="0" smtClean="0">
              <a:latin typeface="Adobe 黑体 Std R" pitchFamily="34" charset="-122"/>
              <a:ea typeface="Adobe 黑体 Std R" pitchFamily="34" charset="-122"/>
            </a:endParaRPr>
          </a:p>
          <a:p>
            <a:pPr marL="342900" indent="-342900">
              <a:lnSpc>
                <a:spcPct val="150000"/>
              </a:lnSpc>
              <a:buFont typeface="+mj-lt"/>
              <a:buAutoNum type="arabicPeriod"/>
            </a:pPr>
            <a:r>
              <a:rPr lang="zh-CN" altLang="en-US" sz="1400" dirty="0" smtClean="0">
                <a:latin typeface="Adobe 黑体 Std R" pitchFamily="34" charset="-122"/>
                <a:ea typeface="Adobe 黑体 Std R" pitchFamily="34" charset="-122"/>
              </a:rPr>
              <a:t>宝贝学习计划：未设定计划时，点击进入观看图文介绍，附有操作流程指南。已购买课程，可进入跳转到宝宝端</a:t>
            </a:r>
            <a:endParaRPr lang="en-US" altLang="zh-CN" sz="1400" dirty="0" smtClean="0">
              <a:latin typeface="Adobe 黑体 Std R" pitchFamily="34" charset="-122"/>
              <a:ea typeface="Adobe 黑体 Std R" pitchFamily="34" charset="-122"/>
            </a:endParaRPr>
          </a:p>
          <a:p>
            <a:pPr marL="342900" indent="-342900">
              <a:lnSpc>
                <a:spcPct val="150000"/>
              </a:lnSpc>
              <a:buFont typeface="+mj-lt"/>
              <a:buAutoNum type="arabicPeriod" startAt="3"/>
            </a:pPr>
            <a:r>
              <a:rPr lang="zh-CN" altLang="en-US" sz="1400" dirty="0" smtClean="0">
                <a:latin typeface="Adobe 黑体 Std R" pitchFamily="34" charset="-122"/>
                <a:ea typeface="Adobe 黑体 Std R" pitchFamily="34" charset="-122"/>
              </a:rPr>
              <a:t>宝贝学习报告：未开始学习时，点击进入观看图文介绍。</a:t>
            </a:r>
            <a:endParaRPr lang="en-US" altLang="zh-CN" sz="1400" dirty="0" smtClean="0">
              <a:latin typeface="Adobe 黑体 Std R" pitchFamily="34" charset="-122"/>
              <a:ea typeface="Adobe 黑体 Std R" pitchFamily="34" charset="-122"/>
            </a:endParaRPr>
          </a:p>
          <a:p>
            <a:pPr marL="342900" indent="-342900">
              <a:lnSpc>
                <a:spcPct val="150000"/>
              </a:lnSpc>
              <a:buFont typeface="+mj-lt"/>
              <a:buAutoNum type="arabicPeriod" startAt="3"/>
            </a:pPr>
            <a:endParaRPr lang="en-US" altLang="zh-CN" sz="1400" dirty="0" smtClean="0">
              <a:latin typeface="Adobe 黑体 Std R" pitchFamily="34" charset="-122"/>
              <a:ea typeface="Adobe 黑体 Std R" pitchFamily="34" charset="-122"/>
            </a:endParaRPr>
          </a:p>
        </p:txBody>
      </p:sp>
    </p:spTree>
    <p:extLst>
      <p:ext uri="{BB962C8B-B14F-4D97-AF65-F5344CB8AC3E}">
        <p14:creationId xmlns:p14="http://schemas.microsoft.com/office/powerpoint/2010/main" val="26030579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12053" y="534045"/>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dirty="0" smtClean="0"/>
              <a:t>家长端界面</a:t>
            </a:r>
            <a:r>
              <a:rPr lang="en-US" altLang="zh-CN" dirty="0" smtClean="0"/>
              <a:t>-</a:t>
            </a:r>
            <a:r>
              <a:rPr lang="zh-CN" altLang="en-US" dirty="0" smtClean="0"/>
              <a:t>发布</a:t>
            </a: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600" y="1700808"/>
            <a:ext cx="2088232" cy="4334185"/>
          </a:xfrm>
          <a:prstGeom prst="rect">
            <a:avLst/>
          </a:prstGeom>
        </p:spPr>
      </p:pic>
      <p:sp>
        <p:nvSpPr>
          <p:cNvPr id="4" name="TextBox 3"/>
          <p:cNvSpPr txBox="1"/>
          <p:nvPr/>
        </p:nvSpPr>
        <p:spPr>
          <a:xfrm>
            <a:off x="3214196" y="2116013"/>
            <a:ext cx="5750292" cy="1384995"/>
          </a:xfrm>
          <a:prstGeom prst="rect">
            <a:avLst/>
          </a:prstGeom>
          <a:solidFill>
            <a:schemeClr val="accent2">
              <a:lumMod val="20000"/>
              <a:lumOff val="80000"/>
            </a:schemeClr>
          </a:solidFill>
        </p:spPr>
        <p:txBody>
          <a:bodyPr wrap="none" rtlCol="0">
            <a:spAutoFit/>
          </a:bodyPr>
          <a:lstStyle/>
          <a:p>
            <a:r>
              <a:rPr lang="zh-CN" altLang="en-US" sz="1400" dirty="0">
                <a:latin typeface="Adobe 黑体 Std R" pitchFamily="34" charset="-122"/>
                <a:ea typeface="Adobe 黑体 Std R" pitchFamily="34" charset="-122"/>
              </a:rPr>
              <a:t>发布</a:t>
            </a:r>
            <a:r>
              <a:rPr lang="zh-CN" altLang="en-US" sz="1400" dirty="0" smtClean="0">
                <a:latin typeface="Adobe 黑体 Std R" pitchFamily="34" charset="-122"/>
                <a:ea typeface="Adobe 黑体 Std R" pitchFamily="34" charset="-122"/>
              </a:rPr>
              <a:t>：</a:t>
            </a:r>
            <a:endParaRPr lang="en-US" altLang="zh-CN" sz="1400" dirty="0" smtClean="0">
              <a:latin typeface="Adobe 黑体 Std R" pitchFamily="34" charset="-122"/>
              <a:ea typeface="Adobe 黑体 Std R" pitchFamily="34" charset="-122"/>
            </a:endParaRPr>
          </a:p>
          <a:p>
            <a:pPr marL="342900" indent="-342900">
              <a:buFont typeface="+mj-lt"/>
              <a:buAutoNum type="arabicPeriod"/>
            </a:pPr>
            <a:r>
              <a:rPr lang="zh-CN" altLang="en-US" sz="1400" dirty="0" smtClean="0">
                <a:latin typeface="Adobe 黑体 Std R" pitchFamily="34" charset="-122"/>
                <a:ea typeface="Adobe 黑体 Std R" pitchFamily="34" charset="-122"/>
              </a:rPr>
              <a:t>我的关注：界面中为话题贴吧。</a:t>
            </a:r>
            <a:r>
              <a:rPr lang="zh-CN" altLang="en-US" sz="1400" dirty="0">
                <a:latin typeface="Adobe 黑体 Std R" pitchFamily="34" charset="-122"/>
                <a:ea typeface="Adobe 黑体 Std R" pitchFamily="34" charset="-122"/>
              </a:rPr>
              <a:t>初次使用时，提示操作。</a:t>
            </a:r>
            <a:endParaRPr lang="en-US" altLang="zh-CN" sz="1400" dirty="0">
              <a:latin typeface="Adobe 黑体 Std R" pitchFamily="34" charset="-122"/>
              <a:ea typeface="Adobe 黑体 Std R" pitchFamily="34" charset="-122"/>
            </a:endParaRPr>
          </a:p>
          <a:p>
            <a:r>
              <a:rPr lang="zh-CN" altLang="en-US" sz="1400" dirty="0" smtClean="0">
                <a:latin typeface="Adobe 黑体 Std R" pitchFamily="34" charset="-122"/>
                <a:ea typeface="Adobe 黑体 Std R" pitchFamily="34" charset="-122"/>
              </a:rPr>
              <a:t>                                点击关注按键，能关注发布人或话题，消息置顶</a:t>
            </a:r>
            <a:endParaRPr lang="en-US" altLang="zh-CN" sz="1400" dirty="0" smtClean="0">
              <a:latin typeface="Adobe 黑体 Std R" pitchFamily="34" charset="-122"/>
              <a:ea typeface="Adobe 黑体 Std R" pitchFamily="34" charset="-122"/>
            </a:endParaRPr>
          </a:p>
          <a:p>
            <a:pPr marL="342900" indent="-342900">
              <a:buFont typeface="+mj-lt"/>
              <a:buAutoNum type="arabicPeriod" startAt="2"/>
            </a:pPr>
            <a:r>
              <a:rPr lang="zh-CN" altLang="en-US" sz="1400" dirty="0" smtClean="0">
                <a:latin typeface="Adobe 黑体 Std R" pitchFamily="34" charset="-122"/>
                <a:ea typeface="Adobe 黑体 Std R" pitchFamily="34" charset="-122"/>
              </a:rPr>
              <a:t>最新发布：全网实时更新的最新消息，考虑在填写个人信息时，</a:t>
            </a:r>
            <a:endParaRPr lang="en-US" altLang="zh-CN" sz="1400" dirty="0" smtClean="0">
              <a:latin typeface="Adobe 黑体 Std R" pitchFamily="34" charset="-122"/>
              <a:ea typeface="Adobe 黑体 Std R" pitchFamily="34" charset="-122"/>
            </a:endParaRPr>
          </a:p>
          <a:p>
            <a:r>
              <a:rPr lang="zh-CN" altLang="en-US" sz="1400" dirty="0" smtClean="0">
                <a:latin typeface="Adobe 黑体 Std R" pitchFamily="34" charset="-122"/>
                <a:ea typeface="Adobe 黑体 Std R" pitchFamily="34" charset="-122"/>
              </a:rPr>
              <a:t>                                根据使用人所在区域推送同一区域用户发布的消息。</a:t>
            </a:r>
            <a:endParaRPr lang="en-US" altLang="zh-CN" sz="1400" dirty="0" smtClean="0">
              <a:latin typeface="Adobe 黑体 Std R" pitchFamily="34" charset="-122"/>
              <a:ea typeface="Adobe 黑体 Std R" pitchFamily="34" charset="-122"/>
            </a:endParaRPr>
          </a:p>
          <a:p>
            <a:pPr marL="342900" indent="-342900">
              <a:buFont typeface="+mj-lt"/>
              <a:buAutoNum type="arabicPeriod" startAt="3"/>
            </a:pPr>
            <a:r>
              <a:rPr lang="zh-CN" altLang="en-US" sz="1400" dirty="0">
                <a:latin typeface="Adobe 黑体 Std R" pitchFamily="34" charset="-122"/>
                <a:ea typeface="Adobe 黑体 Std R" pitchFamily="34" charset="-122"/>
              </a:rPr>
              <a:t>最</a:t>
            </a:r>
            <a:r>
              <a:rPr lang="zh-CN" altLang="en-US" sz="1400" dirty="0" smtClean="0">
                <a:latin typeface="Adobe 黑体 Std R" pitchFamily="34" charset="-122"/>
                <a:ea typeface="Adobe 黑体 Std R" pitchFamily="34" charset="-122"/>
              </a:rPr>
              <a:t>热门：实时更新的点赞数最多、关注度最高的信息</a:t>
            </a:r>
            <a:endParaRPr lang="en-US" altLang="zh-CN" sz="1400" dirty="0" smtClean="0">
              <a:latin typeface="Adobe 黑体 Std R" pitchFamily="34" charset="-122"/>
              <a:ea typeface="Adobe 黑体 Std R" pitchFamily="34" charset="-122"/>
            </a:endParaRPr>
          </a:p>
        </p:txBody>
      </p:sp>
    </p:spTree>
    <p:extLst>
      <p:ext uri="{BB962C8B-B14F-4D97-AF65-F5344CB8AC3E}">
        <p14:creationId xmlns:p14="http://schemas.microsoft.com/office/powerpoint/2010/main" val="16499068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12053" y="534045"/>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dirty="0" smtClean="0"/>
              <a:t>家长端界面</a:t>
            </a:r>
            <a:r>
              <a:rPr lang="en-US" altLang="zh-CN" dirty="0" smtClean="0"/>
              <a:t>-</a:t>
            </a:r>
            <a:r>
              <a:rPr lang="zh-CN" altLang="en-US" dirty="0" smtClean="0"/>
              <a:t>商城</a:t>
            </a: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1410959"/>
            <a:ext cx="2304256" cy="4782549"/>
          </a:xfrm>
          <a:prstGeom prst="rect">
            <a:avLst/>
          </a:prstGeom>
        </p:spPr>
      </p:pic>
      <p:sp>
        <p:nvSpPr>
          <p:cNvPr id="4" name="TextBox 3"/>
          <p:cNvSpPr txBox="1"/>
          <p:nvPr/>
        </p:nvSpPr>
        <p:spPr>
          <a:xfrm>
            <a:off x="3585069" y="2258869"/>
            <a:ext cx="4660250" cy="954107"/>
          </a:xfrm>
          <a:prstGeom prst="rect">
            <a:avLst/>
          </a:prstGeom>
          <a:solidFill>
            <a:schemeClr val="accent2">
              <a:lumMod val="20000"/>
              <a:lumOff val="80000"/>
            </a:schemeClr>
          </a:solidFill>
        </p:spPr>
        <p:txBody>
          <a:bodyPr wrap="none" rtlCol="0">
            <a:spAutoFit/>
          </a:bodyPr>
          <a:lstStyle/>
          <a:p>
            <a:r>
              <a:rPr lang="zh-CN" altLang="en-US" sz="1400" dirty="0">
                <a:latin typeface="Adobe 黑体 Std R" pitchFamily="34" charset="-122"/>
                <a:ea typeface="Adobe 黑体 Std R" pitchFamily="34" charset="-122"/>
              </a:rPr>
              <a:t>商城</a:t>
            </a:r>
            <a:r>
              <a:rPr lang="zh-CN" altLang="en-US" sz="1400" dirty="0" smtClean="0">
                <a:latin typeface="Adobe 黑体 Std R" pitchFamily="34" charset="-122"/>
                <a:ea typeface="Adobe 黑体 Std R" pitchFamily="34" charset="-122"/>
              </a:rPr>
              <a:t>：</a:t>
            </a:r>
            <a:endParaRPr lang="en-US" altLang="zh-CN" sz="1400" dirty="0" smtClean="0">
              <a:latin typeface="Adobe 黑体 Std R" pitchFamily="34" charset="-122"/>
              <a:ea typeface="Adobe 黑体 Std R" pitchFamily="34" charset="-122"/>
            </a:endParaRPr>
          </a:p>
          <a:p>
            <a:pPr marL="342900" indent="-342900">
              <a:buFont typeface="+mj-lt"/>
              <a:buAutoNum type="arabicPeriod"/>
            </a:pPr>
            <a:r>
              <a:rPr lang="zh-CN" altLang="en-US" sz="1400" dirty="0" smtClean="0">
                <a:latin typeface="Adobe 黑体 Std R" pitchFamily="34" charset="-122"/>
                <a:ea typeface="Adobe 黑体 Std R" pitchFamily="34" charset="-122"/>
              </a:rPr>
              <a:t>课程产品：图文</a:t>
            </a:r>
            <a:r>
              <a:rPr lang="zh-CN" altLang="en-US" sz="1400" dirty="0" smtClean="0">
                <a:latin typeface="Adobe 黑体 Std R" pitchFamily="34" charset="-122"/>
                <a:ea typeface="Adobe 黑体 Std R" pitchFamily="34" charset="-122"/>
              </a:rPr>
              <a:t>介绍</a:t>
            </a:r>
            <a:endParaRPr lang="en-US" altLang="zh-CN" sz="1400" dirty="0" smtClean="0">
              <a:latin typeface="Adobe 黑体 Std R" pitchFamily="34" charset="-122"/>
              <a:ea typeface="Adobe 黑体 Std R" pitchFamily="34" charset="-122"/>
            </a:endParaRPr>
          </a:p>
          <a:p>
            <a:pPr marL="342900" indent="-342900">
              <a:buFont typeface="+mj-lt"/>
              <a:buAutoNum type="arabicPeriod"/>
            </a:pPr>
            <a:r>
              <a:rPr lang="zh-CN" altLang="en-US" sz="1400" dirty="0" smtClean="0">
                <a:latin typeface="Adobe 黑体 Std R" pitchFamily="34" charset="-122"/>
                <a:ea typeface="Adobe 黑体 Std R" pitchFamily="34" charset="-122"/>
              </a:rPr>
              <a:t>优惠</a:t>
            </a:r>
            <a:r>
              <a:rPr lang="zh-CN" altLang="en-US" sz="1400" dirty="0" smtClean="0">
                <a:latin typeface="Adobe 黑体 Std R" pitchFamily="34" charset="-122"/>
                <a:ea typeface="Adobe 黑体 Std R" pitchFamily="34" charset="-122"/>
              </a:rPr>
              <a:t>套餐</a:t>
            </a:r>
            <a:r>
              <a:rPr lang="zh-CN" altLang="en-US" sz="1400" dirty="0" smtClean="0">
                <a:latin typeface="Adobe 黑体 Std R" pitchFamily="34" charset="-122"/>
                <a:ea typeface="Adobe 黑体 Std R" pitchFamily="34" charset="-122"/>
              </a:rPr>
              <a:t>：学习卡购买</a:t>
            </a:r>
            <a:r>
              <a:rPr lang="zh-CN" altLang="en-US" sz="1400" dirty="0" smtClean="0">
                <a:latin typeface="Adobe 黑体 Std R" pitchFamily="34" charset="-122"/>
                <a:ea typeface="Adobe 黑体 Std R" pitchFamily="34" charset="-122"/>
              </a:rPr>
              <a:t>的优惠价格以及优惠推广消息</a:t>
            </a:r>
            <a:endParaRPr lang="en-US" altLang="zh-CN" sz="1400" dirty="0" smtClean="0">
              <a:latin typeface="Adobe 黑体 Std R" pitchFamily="34" charset="-122"/>
              <a:ea typeface="Adobe 黑体 Std R" pitchFamily="34" charset="-122"/>
            </a:endParaRPr>
          </a:p>
          <a:p>
            <a:pPr marL="342900" indent="-342900">
              <a:buFont typeface="+mj-lt"/>
              <a:buAutoNum type="arabicPeriod" startAt="2"/>
            </a:pPr>
            <a:r>
              <a:rPr lang="zh-CN" altLang="en-US" sz="1400" dirty="0" smtClean="0">
                <a:latin typeface="Adobe 黑体 Std R" pitchFamily="34" charset="-122"/>
                <a:ea typeface="Adobe 黑体 Std R" pitchFamily="34" charset="-122"/>
              </a:rPr>
              <a:t>更多产品：实物产品</a:t>
            </a:r>
            <a:endParaRPr lang="en-US" altLang="zh-CN" sz="1400" dirty="0" smtClean="0">
              <a:latin typeface="Adobe 黑体 Std R" pitchFamily="34" charset="-122"/>
              <a:ea typeface="Adobe 黑体 Std R" pitchFamily="34" charset="-122"/>
            </a:endParaRPr>
          </a:p>
        </p:txBody>
      </p:sp>
    </p:spTree>
    <p:extLst>
      <p:ext uri="{BB962C8B-B14F-4D97-AF65-F5344CB8AC3E}">
        <p14:creationId xmlns:p14="http://schemas.microsoft.com/office/powerpoint/2010/main" val="35296443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12053" y="534045"/>
            <a:ext cx="4608019"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dirty="0" smtClean="0"/>
              <a:t>家长端界面</a:t>
            </a:r>
            <a:r>
              <a:rPr lang="en-US" altLang="zh-CN" dirty="0" smtClean="0"/>
              <a:t>-</a:t>
            </a:r>
            <a:r>
              <a:rPr lang="zh-CN" altLang="en-US" dirty="0" smtClean="0"/>
              <a:t>我的</a:t>
            </a: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292" y="1432868"/>
            <a:ext cx="2453580" cy="5092476"/>
          </a:xfrm>
          <a:prstGeom prst="rect">
            <a:avLst/>
          </a:prstGeom>
        </p:spPr>
      </p:pic>
      <p:sp>
        <p:nvSpPr>
          <p:cNvPr id="4" name="TextBox 3"/>
          <p:cNvSpPr txBox="1"/>
          <p:nvPr/>
        </p:nvSpPr>
        <p:spPr>
          <a:xfrm>
            <a:off x="3563888" y="2060848"/>
            <a:ext cx="5378395" cy="2462213"/>
          </a:xfrm>
          <a:prstGeom prst="rect">
            <a:avLst/>
          </a:prstGeom>
          <a:solidFill>
            <a:schemeClr val="accent2">
              <a:lumMod val="20000"/>
              <a:lumOff val="80000"/>
            </a:schemeClr>
          </a:solidFill>
        </p:spPr>
        <p:txBody>
          <a:bodyPr wrap="none" rtlCol="0">
            <a:spAutoFit/>
          </a:bodyPr>
          <a:lstStyle/>
          <a:p>
            <a:r>
              <a:rPr lang="zh-CN" altLang="en-US" sz="1400" dirty="0" smtClean="0">
                <a:latin typeface="Adobe 黑体 Std R" pitchFamily="34" charset="-122"/>
                <a:ea typeface="Adobe 黑体 Std R" pitchFamily="34" charset="-122"/>
              </a:rPr>
              <a:t>我的：</a:t>
            </a:r>
            <a:endParaRPr lang="en-US" altLang="zh-CN" sz="1400" dirty="0" smtClean="0">
              <a:latin typeface="Adobe 黑体 Std R" pitchFamily="34" charset="-122"/>
              <a:ea typeface="Adobe 黑体 Std R" pitchFamily="34" charset="-122"/>
            </a:endParaRPr>
          </a:p>
          <a:p>
            <a:pPr marL="342900" indent="-342900">
              <a:buFont typeface="+mj-lt"/>
              <a:buAutoNum type="arabicPeriod"/>
            </a:pPr>
            <a:r>
              <a:rPr lang="zh-CN" altLang="en-US" sz="1400" dirty="0" smtClean="0">
                <a:latin typeface="Adobe 黑体 Std R" pitchFamily="34" charset="-122"/>
                <a:ea typeface="Adobe 黑体 Std R" pitchFamily="34" charset="-122"/>
              </a:rPr>
              <a:t>家长头像：点击拍照或上传照片，该头像在发布、评论时显示</a:t>
            </a:r>
            <a:endParaRPr lang="en-US" altLang="zh-CN" sz="1400" dirty="0" smtClean="0">
              <a:latin typeface="Adobe 黑体 Std R" pitchFamily="34" charset="-122"/>
              <a:ea typeface="Adobe 黑体 Std R" pitchFamily="34" charset="-122"/>
            </a:endParaRPr>
          </a:p>
          <a:p>
            <a:pPr marL="342900" indent="-342900">
              <a:buFont typeface="+mj-lt"/>
              <a:buAutoNum type="arabicPeriod"/>
            </a:pPr>
            <a:r>
              <a:rPr lang="zh-CN" altLang="en-US" sz="1400" strike="sngStrike" dirty="0" smtClean="0">
                <a:solidFill>
                  <a:schemeClr val="tx2">
                    <a:lumMod val="40000"/>
                    <a:lumOff val="60000"/>
                  </a:schemeClr>
                </a:solidFill>
                <a:latin typeface="Adobe 黑体 Std R" pitchFamily="34" charset="-122"/>
                <a:ea typeface="Adobe 黑体 Std R" pitchFamily="34" charset="-122"/>
              </a:rPr>
              <a:t>签到：显示签到日期，提醒签到。签到获得积分</a:t>
            </a:r>
            <a:endParaRPr lang="en-US" altLang="zh-CN" sz="1400" strike="sngStrike" dirty="0" smtClean="0">
              <a:solidFill>
                <a:schemeClr val="tx2">
                  <a:lumMod val="40000"/>
                  <a:lumOff val="60000"/>
                </a:schemeClr>
              </a:solidFill>
              <a:latin typeface="Adobe 黑体 Std R" pitchFamily="34" charset="-122"/>
              <a:ea typeface="Adobe 黑体 Std R" pitchFamily="34" charset="-122"/>
            </a:endParaRPr>
          </a:p>
          <a:p>
            <a:pPr marL="342900" indent="-342900">
              <a:buFont typeface="+mj-lt"/>
              <a:buAutoNum type="arabicPeriod"/>
            </a:pPr>
            <a:r>
              <a:rPr lang="zh-CN" altLang="en-US" sz="1400" strike="sngStrike" dirty="0" smtClean="0">
                <a:solidFill>
                  <a:schemeClr val="tx2">
                    <a:lumMod val="40000"/>
                    <a:lumOff val="60000"/>
                  </a:schemeClr>
                </a:solidFill>
                <a:latin typeface="Adobe 黑体 Std R" pitchFamily="34" charset="-122"/>
                <a:ea typeface="Adobe 黑体 Std R" pitchFamily="34" charset="-122"/>
              </a:rPr>
              <a:t>我的金币（积分）：可查看积分以及积分</a:t>
            </a:r>
            <a:r>
              <a:rPr lang="zh-CN" altLang="en-US" sz="1400" strike="sngStrike" dirty="0" smtClean="0">
                <a:solidFill>
                  <a:schemeClr val="tx2">
                    <a:lumMod val="40000"/>
                    <a:lumOff val="60000"/>
                  </a:schemeClr>
                </a:solidFill>
                <a:latin typeface="Adobe 黑体 Std R" pitchFamily="34" charset="-122"/>
                <a:ea typeface="Adobe 黑体 Std R" pitchFamily="34" charset="-122"/>
              </a:rPr>
              <a:t>规则</a:t>
            </a:r>
            <a:r>
              <a:rPr lang="zh-CN" altLang="en-US" sz="1400" dirty="0">
                <a:latin typeface="Adobe 黑体 Std R" pitchFamily="34" charset="-122"/>
                <a:ea typeface="Adobe 黑体 Std R" pitchFamily="34" charset="-122"/>
              </a:rPr>
              <a:t>（</a:t>
            </a:r>
            <a:r>
              <a:rPr lang="zh-CN" altLang="en-US" sz="1400" dirty="0">
                <a:solidFill>
                  <a:srgbClr val="FF0000"/>
                </a:solidFill>
                <a:latin typeface="Adobe 黑体 Std R" pitchFamily="34" charset="-122"/>
                <a:ea typeface="Adobe 黑体 Std R" pitchFamily="34" charset="-122"/>
              </a:rPr>
              <a:t>去掉该内容</a:t>
            </a:r>
            <a:r>
              <a:rPr lang="zh-CN" altLang="en-US" sz="1400" dirty="0">
                <a:latin typeface="Adobe 黑体 Std R" pitchFamily="34" charset="-122"/>
                <a:ea typeface="Adobe 黑体 Std R" pitchFamily="34" charset="-122"/>
              </a:rPr>
              <a:t>）</a:t>
            </a:r>
            <a:endParaRPr lang="en-US" altLang="zh-CN" sz="1400" dirty="0">
              <a:latin typeface="Adobe 黑体 Std R" pitchFamily="34" charset="-122"/>
              <a:ea typeface="Adobe 黑体 Std R" pitchFamily="34" charset="-122"/>
            </a:endParaRPr>
          </a:p>
          <a:p>
            <a:pPr marL="342900" indent="-342900">
              <a:buFont typeface="+mj-lt"/>
              <a:buAutoNum type="arabicPeriod"/>
            </a:pPr>
            <a:r>
              <a:rPr lang="zh-CN" altLang="en-US" sz="1400" dirty="0" smtClean="0">
                <a:latin typeface="Adobe 黑体 Std R" pitchFamily="34" charset="-122"/>
                <a:ea typeface="Adobe 黑体 Std R" pitchFamily="34" charset="-122"/>
              </a:rPr>
              <a:t>消息</a:t>
            </a:r>
            <a:r>
              <a:rPr lang="zh-CN" altLang="en-US" sz="1400" dirty="0" smtClean="0">
                <a:latin typeface="Adobe 黑体 Std R" pitchFamily="34" charset="-122"/>
                <a:ea typeface="Adobe 黑体 Std R" pitchFamily="34" charset="-122"/>
              </a:rPr>
              <a:t>：系统消息通知</a:t>
            </a:r>
            <a:endParaRPr lang="en-US" altLang="zh-CN" sz="1400" dirty="0" smtClean="0">
              <a:latin typeface="Adobe 黑体 Std R" pitchFamily="34" charset="-122"/>
              <a:ea typeface="Adobe 黑体 Std R" pitchFamily="34" charset="-122"/>
            </a:endParaRPr>
          </a:p>
          <a:p>
            <a:pPr marL="342900" indent="-342900">
              <a:buFont typeface="+mj-lt"/>
              <a:buAutoNum type="arabicPeriod"/>
            </a:pPr>
            <a:r>
              <a:rPr lang="zh-CN" altLang="en-US" sz="1400" dirty="0" smtClean="0">
                <a:latin typeface="Adobe 黑体 Std R" pitchFamily="34" charset="-122"/>
                <a:ea typeface="Adobe 黑体 Std R" pitchFamily="34" charset="-122"/>
              </a:rPr>
              <a:t>我的收藏：查看收藏的文章</a:t>
            </a:r>
            <a:endParaRPr lang="en-US" altLang="zh-CN" sz="1400" dirty="0" smtClean="0">
              <a:latin typeface="Adobe 黑体 Std R" pitchFamily="34" charset="-122"/>
              <a:ea typeface="Adobe 黑体 Std R" pitchFamily="34" charset="-122"/>
            </a:endParaRPr>
          </a:p>
          <a:p>
            <a:pPr marL="342900" indent="-342900">
              <a:buFont typeface="+mj-lt"/>
              <a:buAutoNum type="arabicPeriod"/>
            </a:pPr>
            <a:r>
              <a:rPr lang="zh-CN" altLang="en-US" sz="1400" dirty="0" smtClean="0">
                <a:latin typeface="Adobe 黑体 Std R" pitchFamily="34" charset="-122"/>
                <a:ea typeface="Adobe 黑体 Std R" pitchFamily="34" charset="-122"/>
              </a:rPr>
              <a:t>我的发布：个人主页</a:t>
            </a:r>
            <a:endParaRPr lang="en-US" altLang="zh-CN" sz="1400" dirty="0" smtClean="0">
              <a:latin typeface="Adobe 黑体 Std R" pitchFamily="34" charset="-122"/>
              <a:ea typeface="Adobe 黑体 Std R" pitchFamily="34" charset="-122"/>
            </a:endParaRPr>
          </a:p>
          <a:p>
            <a:pPr marL="342900" indent="-342900">
              <a:buFont typeface="+mj-lt"/>
              <a:buAutoNum type="arabicPeriod"/>
            </a:pPr>
            <a:r>
              <a:rPr lang="zh-CN" altLang="en-US" sz="1400" dirty="0" smtClean="0">
                <a:latin typeface="Adobe 黑体 Std R" pitchFamily="34" charset="-122"/>
                <a:ea typeface="Adobe 黑体 Std R" pitchFamily="34" charset="-122"/>
              </a:rPr>
              <a:t>我的优惠券：系统内的现金优惠券</a:t>
            </a:r>
            <a:endParaRPr lang="en-US" altLang="zh-CN" sz="1400" dirty="0" smtClean="0">
              <a:latin typeface="Adobe 黑体 Std R" pitchFamily="34" charset="-122"/>
              <a:ea typeface="Adobe 黑体 Std R" pitchFamily="34" charset="-122"/>
            </a:endParaRPr>
          </a:p>
          <a:p>
            <a:pPr marL="342900" indent="-342900">
              <a:buFont typeface="+mj-lt"/>
              <a:buAutoNum type="arabicPeriod"/>
            </a:pPr>
            <a:r>
              <a:rPr lang="zh-CN" altLang="en-US" sz="1400" strike="sngStrike" dirty="0" smtClean="0">
                <a:solidFill>
                  <a:schemeClr val="tx2">
                    <a:lumMod val="40000"/>
                    <a:lumOff val="60000"/>
                  </a:schemeClr>
                </a:solidFill>
                <a:latin typeface="Adobe 黑体 Std R" pitchFamily="34" charset="-122"/>
                <a:ea typeface="Adobe 黑体 Std R" pitchFamily="34" charset="-122"/>
              </a:rPr>
              <a:t>积分任务：发布积分</a:t>
            </a:r>
            <a:r>
              <a:rPr lang="zh-CN" altLang="en-US" sz="1400" strike="sngStrike" dirty="0" smtClean="0">
                <a:solidFill>
                  <a:schemeClr val="tx2">
                    <a:lumMod val="40000"/>
                    <a:lumOff val="60000"/>
                  </a:schemeClr>
                </a:solidFill>
                <a:latin typeface="Adobe 黑体 Std R" pitchFamily="34" charset="-122"/>
                <a:ea typeface="Adobe 黑体 Std R" pitchFamily="34" charset="-122"/>
              </a:rPr>
              <a:t>任务</a:t>
            </a:r>
            <a:r>
              <a:rPr lang="zh-CN" altLang="en-US" sz="1400" dirty="0">
                <a:latin typeface="Adobe 黑体 Std R" pitchFamily="34" charset="-122"/>
                <a:ea typeface="Adobe 黑体 Std R" pitchFamily="34" charset="-122"/>
              </a:rPr>
              <a:t>（</a:t>
            </a:r>
            <a:r>
              <a:rPr lang="zh-CN" altLang="en-US" sz="1400" dirty="0">
                <a:solidFill>
                  <a:srgbClr val="FF0000"/>
                </a:solidFill>
                <a:latin typeface="Adobe 黑体 Std R" pitchFamily="34" charset="-122"/>
                <a:ea typeface="Adobe 黑体 Std R" pitchFamily="34" charset="-122"/>
              </a:rPr>
              <a:t>去掉该内容</a:t>
            </a:r>
            <a:r>
              <a:rPr lang="zh-CN" altLang="en-US" sz="1400" dirty="0" smtClean="0">
                <a:latin typeface="Adobe 黑体 Std R" pitchFamily="34" charset="-122"/>
                <a:ea typeface="Adobe 黑体 Std R" pitchFamily="34" charset="-122"/>
              </a:rPr>
              <a:t>）</a:t>
            </a:r>
            <a:endParaRPr lang="en-US" altLang="zh-CN" sz="1400" strike="sngStrike" dirty="0" smtClean="0">
              <a:solidFill>
                <a:schemeClr val="tx2">
                  <a:lumMod val="40000"/>
                  <a:lumOff val="60000"/>
                </a:schemeClr>
              </a:solidFill>
              <a:latin typeface="Adobe 黑体 Std R" pitchFamily="34" charset="-122"/>
              <a:ea typeface="Adobe 黑体 Std R" pitchFamily="34" charset="-122"/>
            </a:endParaRPr>
          </a:p>
          <a:p>
            <a:pPr marL="342900" indent="-342900">
              <a:buFont typeface="+mj-lt"/>
              <a:buAutoNum type="arabicPeriod"/>
            </a:pPr>
            <a:r>
              <a:rPr lang="zh-CN" altLang="en-US" sz="1400" dirty="0" smtClean="0">
                <a:latin typeface="Adobe 黑体 Std R" pitchFamily="34" charset="-122"/>
                <a:ea typeface="Adobe 黑体 Std R" pitchFamily="34" charset="-122"/>
              </a:rPr>
              <a:t>邀请好友：链接分享，发布到微信、</a:t>
            </a:r>
            <a:r>
              <a:rPr lang="en-US" altLang="zh-CN" sz="1400" dirty="0" smtClean="0">
                <a:latin typeface="Adobe 黑体 Std R" pitchFamily="34" charset="-122"/>
                <a:ea typeface="Adobe 黑体 Std R" pitchFamily="34" charset="-122"/>
              </a:rPr>
              <a:t>QQ</a:t>
            </a:r>
            <a:r>
              <a:rPr lang="zh-CN" altLang="en-US" sz="1400" dirty="0" smtClean="0">
                <a:latin typeface="Adobe 黑体 Std R" pitchFamily="34" charset="-122"/>
                <a:ea typeface="Adobe 黑体 Std R" pitchFamily="34" charset="-122"/>
              </a:rPr>
              <a:t>等第三方平台</a:t>
            </a:r>
            <a:endParaRPr lang="en-US" altLang="zh-CN" sz="1400" dirty="0" smtClean="0">
              <a:latin typeface="Adobe 黑体 Std R" pitchFamily="34" charset="-122"/>
              <a:ea typeface="Adobe 黑体 Std R" pitchFamily="34" charset="-122"/>
            </a:endParaRPr>
          </a:p>
          <a:p>
            <a:pPr marL="342900" indent="-342900">
              <a:buFont typeface="+mj-lt"/>
              <a:buAutoNum type="arabicPeriod"/>
            </a:pPr>
            <a:r>
              <a:rPr lang="zh-CN" altLang="en-US" sz="1400" dirty="0" smtClean="0">
                <a:latin typeface="Adobe 黑体 Std R" pitchFamily="34" charset="-122"/>
                <a:ea typeface="Adobe 黑体 Std R" pitchFamily="34" charset="-122"/>
              </a:rPr>
              <a:t>关于我们：</a:t>
            </a:r>
            <a:r>
              <a:rPr lang="en-US" altLang="zh-CN" sz="1400" dirty="0" smtClean="0">
                <a:latin typeface="Adobe 黑体 Std R" pitchFamily="34" charset="-122"/>
                <a:ea typeface="Adobe 黑体 Std R" pitchFamily="34" charset="-122"/>
              </a:rPr>
              <a:t>APP</a:t>
            </a:r>
            <a:r>
              <a:rPr lang="zh-CN" altLang="en-US" sz="1400" dirty="0" smtClean="0">
                <a:latin typeface="Adobe 黑体 Std R" pitchFamily="34" charset="-122"/>
                <a:ea typeface="Adobe 黑体 Std R" pitchFamily="34" charset="-122"/>
              </a:rPr>
              <a:t>及公司信息详细图文介绍</a:t>
            </a:r>
            <a:endParaRPr lang="en-US" altLang="zh-CN" sz="1400" dirty="0" smtClean="0">
              <a:latin typeface="Adobe 黑体 Std R" pitchFamily="34" charset="-122"/>
              <a:ea typeface="Adobe 黑体 Std R" pitchFamily="34" charset="-122"/>
            </a:endParaRPr>
          </a:p>
        </p:txBody>
      </p:sp>
    </p:spTree>
    <p:extLst>
      <p:ext uri="{BB962C8B-B14F-4D97-AF65-F5344CB8AC3E}">
        <p14:creationId xmlns:p14="http://schemas.microsoft.com/office/powerpoint/2010/main" val="16111148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8605" y="980728"/>
            <a:ext cx="1877291" cy="461665"/>
          </a:xfrm>
          <a:prstGeom prst="rect">
            <a:avLst/>
          </a:prstGeom>
          <a:noFill/>
        </p:spPr>
        <p:txBody>
          <a:bodyPr wrap="square" rtlCol="0">
            <a:spAutoFit/>
          </a:bodyPr>
          <a:lstStyle/>
          <a:p>
            <a:r>
              <a:rPr lang="zh-CN" altLang="en-US" sz="2400" dirty="0" smtClean="0">
                <a:latin typeface="方正姚体" panose="02010601030101010101" pitchFamily="2" charset="-122"/>
                <a:ea typeface="方正姚体" panose="02010601030101010101" pitchFamily="2" charset="-122"/>
              </a:rPr>
              <a:t>目录</a:t>
            </a:r>
            <a:endParaRPr lang="zh-CN" altLang="en-US" dirty="0">
              <a:latin typeface="方正姚体" panose="02010601030101010101" pitchFamily="2" charset="-122"/>
              <a:ea typeface="方正姚体" panose="02010601030101010101" pitchFamily="2" charset="-122"/>
            </a:endParaRPr>
          </a:p>
        </p:txBody>
      </p:sp>
      <p:sp>
        <p:nvSpPr>
          <p:cNvPr id="3" name="TextBox 2"/>
          <p:cNvSpPr txBox="1"/>
          <p:nvPr/>
        </p:nvSpPr>
        <p:spPr>
          <a:xfrm>
            <a:off x="1347915" y="1393557"/>
            <a:ext cx="6464445" cy="3416320"/>
          </a:xfrm>
          <a:prstGeom prst="rect">
            <a:avLst/>
          </a:prstGeom>
          <a:noFill/>
        </p:spPr>
        <p:txBody>
          <a:bodyPr wrap="square" rtlCol="0">
            <a:spAutoFit/>
          </a:bodyPr>
          <a:lstStyle/>
          <a:p>
            <a:pPr marL="400050" indent="-400050">
              <a:lnSpc>
                <a:spcPct val="200000"/>
              </a:lnSpc>
              <a:buFont typeface="+mj-ea"/>
              <a:buAutoNum type="ea1JpnChsDbPeriod"/>
            </a:pPr>
            <a:r>
              <a:rPr lang="zh-CN" altLang="en-US" dirty="0" smtClean="0">
                <a:latin typeface="华文楷体" panose="02010600040101010101" pitchFamily="2" charset="-122"/>
                <a:ea typeface="华文楷体" panose="02010600040101010101" pitchFamily="2" charset="-122"/>
              </a:rPr>
              <a:t>彩虹</a:t>
            </a:r>
            <a:r>
              <a:rPr lang="en-US" altLang="zh-CN" dirty="0" smtClean="0">
                <a:latin typeface="华文楷体" panose="02010600040101010101" pitchFamily="2" charset="-122"/>
                <a:ea typeface="华文楷体" panose="02010600040101010101" pitchFamily="2" charset="-122"/>
              </a:rPr>
              <a:t>e</a:t>
            </a:r>
            <a:r>
              <a:rPr lang="zh-CN" altLang="en-US" dirty="0" smtClean="0">
                <a:latin typeface="华文楷体" panose="02010600040101010101" pitchFamily="2" charset="-122"/>
                <a:ea typeface="华文楷体" panose="02010600040101010101" pitchFamily="2" charset="-122"/>
              </a:rPr>
              <a:t>家</a:t>
            </a:r>
            <a:r>
              <a:rPr lang="en-US" altLang="zh-CN" dirty="0" smtClean="0">
                <a:latin typeface="华文楷体" panose="02010600040101010101" pitchFamily="2" charset="-122"/>
                <a:ea typeface="华文楷体" panose="02010600040101010101" pitchFamily="2" charset="-122"/>
              </a:rPr>
              <a:t>APP</a:t>
            </a:r>
            <a:r>
              <a:rPr lang="zh-CN" altLang="en-US" dirty="0" smtClean="0">
                <a:latin typeface="华文楷体" panose="02010600040101010101" pitchFamily="2" charset="-122"/>
                <a:ea typeface="华文楷体" panose="02010600040101010101" pitchFamily="2" charset="-122"/>
              </a:rPr>
              <a:t>项目介绍</a:t>
            </a:r>
            <a:endParaRPr lang="en-US" altLang="zh-CN" dirty="0" smtClean="0">
              <a:latin typeface="华文楷体" panose="02010600040101010101" pitchFamily="2" charset="-122"/>
              <a:ea typeface="华文楷体" panose="02010600040101010101" pitchFamily="2" charset="-122"/>
            </a:endParaRPr>
          </a:p>
          <a:p>
            <a:pPr marL="400050" indent="-400050">
              <a:lnSpc>
                <a:spcPct val="200000"/>
              </a:lnSpc>
              <a:buFont typeface="+mj-ea"/>
              <a:buAutoNum type="ea1JpnChsDbPeriod"/>
            </a:pPr>
            <a:r>
              <a:rPr lang="zh-CN" altLang="en-US" dirty="0" smtClean="0">
                <a:latin typeface="华文楷体" panose="02010600040101010101" pitchFamily="2" charset="-122"/>
                <a:ea typeface="华文楷体" panose="02010600040101010101" pitchFamily="2" charset="-122"/>
              </a:rPr>
              <a:t>彩虹</a:t>
            </a:r>
            <a:r>
              <a:rPr lang="en-US" altLang="zh-CN" dirty="0" smtClean="0">
                <a:latin typeface="华文楷体" panose="02010600040101010101" pitchFamily="2" charset="-122"/>
                <a:ea typeface="华文楷体" panose="02010600040101010101" pitchFamily="2" charset="-122"/>
              </a:rPr>
              <a:t>e</a:t>
            </a:r>
            <a:r>
              <a:rPr lang="zh-CN" altLang="en-US" dirty="0" smtClean="0">
                <a:latin typeface="华文楷体" panose="02010600040101010101" pitchFamily="2" charset="-122"/>
                <a:ea typeface="华文楷体" panose="02010600040101010101" pitchFamily="2" charset="-122"/>
              </a:rPr>
              <a:t>家框架详细分解研讨</a:t>
            </a:r>
            <a:endParaRPr lang="en-US" altLang="zh-CN" dirty="0" smtClean="0">
              <a:latin typeface="华文楷体" panose="02010600040101010101" pitchFamily="2" charset="-122"/>
              <a:ea typeface="华文楷体" panose="02010600040101010101" pitchFamily="2" charset="-122"/>
            </a:endParaRPr>
          </a:p>
          <a:p>
            <a:pPr marL="742950" lvl="1" indent="-285750">
              <a:lnSpc>
                <a:spcPct val="200000"/>
              </a:lnSpc>
              <a:buFont typeface="Wingdings" panose="05000000000000000000" pitchFamily="2" charset="2"/>
              <a:buChar char="Ø"/>
            </a:pPr>
            <a:r>
              <a:rPr lang="zh-CN" altLang="en-US" dirty="0">
                <a:latin typeface="华文楷体" panose="02010600040101010101" pitchFamily="2" charset="-122"/>
                <a:ea typeface="华文楷体" panose="02010600040101010101" pitchFamily="2" charset="-122"/>
              </a:rPr>
              <a:t>进入、登录</a:t>
            </a:r>
            <a:endParaRPr lang="en-US" altLang="zh-CN" dirty="0">
              <a:latin typeface="华文楷体" panose="02010600040101010101" pitchFamily="2" charset="-122"/>
              <a:ea typeface="华文楷体" panose="02010600040101010101" pitchFamily="2" charset="-122"/>
            </a:endParaRPr>
          </a:p>
          <a:p>
            <a:pPr marL="742950" lvl="1" indent="-285750">
              <a:lnSpc>
                <a:spcPct val="200000"/>
              </a:lnSpc>
              <a:buFont typeface="Wingdings" panose="05000000000000000000" pitchFamily="2" charset="2"/>
              <a:buChar char="Ø"/>
            </a:pPr>
            <a:r>
              <a:rPr lang="zh-CN" altLang="en-US" dirty="0">
                <a:latin typeface="华文楷体" panose="02010600040101010101" pitchFamily="2" charset="-122"/>
                <a:ea typeface="华文楷体" panose="02010600040101010101" pitchFamily="2" charset="-122"/>
              </a:rPr>
              <a:t>彩虹小镇（宝宝端）两种</a:t>
            </a:r>
            <a:r>
              <a:rPr lang="zh-CN" altLang="en-US" dirty="0" smtClean="0">
                <a:latin typeface="华文楷体" panose="02010600040101010101" pitchFamily="2" charset="-122"/>
                <a:ea typeface="华文楷体" panose="02010600040101010101" pitchFamily="2" charset="-122"/>
              </a:rPr>
              <a:t>模式</a:t>
            </a:r>
            <a:endParaRPr lang="en-US" altLang="zh-CN" dirty="0">
              <a:latin typeface="华文楷体" panose="02010600040101010101" pitchFamily="2" charset="-122"/>
              <a:ea typeface="华文楷体" panose="02010600040101010101" pitchFamily="2" charset="-122"/>
            </a:endParaRPr>
          </a:p>
          <a:p>
            <a:pPr marL="742950" lvl="1" indent="-285750">
              <a:lnSpc>
                <a:spcPct val="200000"/>
              </a:lnSpc>
              <a:buFont typeface="Wingdings" panose="05000000000000000000" pitchFamily="2" charset="2"/>
              <a:buChar char="Ø"/>
            </a:pPr>
            <a:r>
              <a:rPr lang="zh-CN" altLang="en-US" dirty="0">
                <a:latin typeface="华文楷体" panose="02010600040101010101" pitchFamily="2" charset="-122"/>
                <a:ea typeface="华文楷体" panose="02010600040101010101" pitchFamily="2" charset="-122"/>
              </a:rPr>
              <a:t>彩虹</a:t>
            </a:r>
            <a:r>
              <a:rPr lang="en-US" altLang="zh-CN" dirty="0">
                <a:latin typeface="华文楷体" panose="02010600040101010101" pitchFamily="2" charset="-122"/>
                <a:ea typeface="华文楷体" panose="02010600040101010101" pitchFamily="2" charset="-122"/>
              </a:rPr>
              <a:t>e</a:t>
            </a:r>
            <a:r>
              <a:rPr lang="zh-CN" altLang="en-US" dirty="0">
                <a:latin typeface="华文楷体" panose="02010600040101010101" pitchFamily="2" charset="-122"/>
                <a:ea typeface="华文楷体" panose="02010600040101010101" pitchFamily="2" charset="-122"/>
              </a:rPr>
              <a:t>家（家长端）各个栏目</a:t>
            </a:r>
            <a:r>
              <a:rPr lang="zh-CN" altLang="en-US" dirty="0" smtClean="0">
                <a:latin typeface="华文楷体" panose="02010600040101010101" pitchFamily="2" charset="-122"/>
                <a:ea typeface="华文楷体" panose="02010600040101010101" pitchFamily="2" charset="-122"/>
              </a:rPr>
              <a:t>内容</a:t>
            </a:r>
            <a:endParaRPr lang="en-US" altLang="zh-CN" dirty="0">
              <a:latin typeface="华文楷体" panose="02010600040101010101" pitchFamily="2" charset="-122"/>
              <a:ea typeface="华文楷体" panose="02010600040101010101" pitchFamily="2" charset="-122"/>
            </a:endParaRPr>
          </a:p>
          <a:p>
            <a:pPr marL="400050" indent="-400050">
              <a:lnSpc>
                <a:spcPct val="200000"/>
              </a:lnSpc>
              <a:buFont typeface="+mj-ea"/>
              <a:buAutoNum type="ea1JpnChsDbPeriod"/>
            </a:pPr>
            <a:r>
              <a:rPr lang="en-US" altLang="zh-CN" dirty="0">
                <a:latin typeface="华文楷体" panose="02010600040101010101" pitchFamily="2" charset="-122"/>
                <a:ea typeface="华文楷体" panose="02010600040101010101" pitchFamily="2" charset="-122"/>
              </a:rPr>
              <a:t>APP</a:t>
            </a:r>
            <a:r>
              <a:rPr lang="zh-CN" altLang="en-US" dirty="0">
                <a:latin typeface="华文楷体" panose="02010600040101010101" pitchFamily="2" charset="-122"/>
                <a:ea typeface="华文楷体" panose="02010600040101010101" pitchFamily="2" charset="-122"/>
              </a:rPr>
              <a:t>整体推进待解决问题</a:t>
            </a:r>
          </a:p>
        </p:txBody>
      </p:sp>
    </p:spTree>
    <p:extLst>
      <p:ext uri="{BB962C8B-B14F-4D97-AF65-F5344CB8AC3E}">
        <p14:creationId xmlns:p14="http://schemas.microsoft.com/office/powerpoint/2010/main" val="33456913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539552" y="908720"/>
            <a:ext cx="5112568" cy="476672"/>
          </a:xfrm>
          <a:prstGeom prst="rect">
            <a:avLst/>
          </a:prstGeom>
        </p:spPr>
        <p:txBody>
          <a:bodyPr>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sz="3200" dirty="0" smtClean="0"/>
              <a:t>一、彩虹</a:t>
            </a:r>
            <a:r>
              <a:rPr lang="en-US" altLang="zh-CN" sz="3200" dirty="0" smtClean="0"/>
              <a:t>e</a:t>
            </a:r>
            <a:r>
              <a:rPr lang="zh-CN" altLang="en-US" sz="3200" dirty="0" smtClean="0"/>
              <a:t>家</a:t>
            </a:r>
            <a:r>
              <a:rPr lang="en-US" altLang="zh-CN" sz="3200" dirty="0" smtClean="0"/>
              <a:t>APP</a:t>
            </a:r>
            <a:r>
              <a:rPr lang="zh-CN" altLang="en-US" sz="3200" dirty="0" smtClean="0"/>
              <a:t>项目概述</a:t>
            </a:r>
            <a:endParaRPr lang="zh-CN" altLang="en-US" sz="3200" dirty="0"/>
          </a:p>
        </p:txBody>
      </p:sp>
      <p:sp>
        <p:nvSpPr>
          <p:cNvPr id="5" name="TextBox 4"/>
          <p:cNvSpPr txBox="1"/>
          <p:nvPr/>
        </p:nvSpPr>
        <p:spPr>
          <a:xfrm>
            <a:off x="1226345" y="1628800"/>
            <a:ext cx="7234087" cy="5493812"/>
          </a:xfrm>
          <a:prstGeom prst="rect">
            <a:avLst/>
          </a:prstGeom>
          <a:noFill/>
        </p:spPr>
        <p:txBody>
          <a:bodyPr wrap="square" rtlCol="0">
            <a:spAutoFit/>
          </a:bodyPr>
          <a:lstStyle/>
          <a:p>
            <a:pPr>
              <a:lnSpc>
                <a:spcPct val="150000"/>
              </a:lnSpc>
            </a:pPr>
            <a:r>
              <a:rPr lang="en-US" altLang="zh-CN" dirty="0" smtClean="0"/>
              <a:t>1.</a:t>
            </a:r>
            <a:r>
              <a:rPr lang="zh-CN" altLang="en-US" dirty="0" smtClean="0"/>
              <a:t>彩虹</a:t>
            </a:r>
            <a:r>
              <a:rPr lang="en-US" altLang="zh-CN" dirty="0" smtClean="0"/>
              <a:t>e</a:t>
            </a:r>
            <a:r>
              <a:rPr lang="zh-CN" altLang="en-US" dirty="0" smtClean="0"/>
              <a:t>家</a:t>
            </a:r>
            <a:r>
              <a:rPr lang="en-US" altLang="zh-CN" dirty="0" smtClean="0"/>
              <a:t>APP</a:t>
            </a:r>
            <a:r>
              <a:rPr lang="zh-CN" altLang="en-US" dirty="0" smtClean="0"/>
              <a:t>的研发理念</a:t>
            </a:r>
            <a:endParaRPr lang="en-US" altLang="zh-CN" dirty="0"/>
          </a:p>
          <a:p>
            <a:pPr lvl="1">
              <a:lnSpc>
                <a:spcPct val="150000"/>
              </a:lnSpc>
            </a:pPr>
            <a:r>
              <a:rPr lang="zh-CN" altLang="en-US" dirty="0" smtClean="0"/>
              <a:t>基于公司整体发展规划以及未来</a:t>
            </a:r>
            <a:r>
              <a:rPr lang="en-US" altLang="zh-CN" dirty="0" smtClean="0"/>
              <a:t>5g</a:t>
            </a:r>
            <a:r>
              <a:rPr lang="zh-CN" altLang="en-US" dirty="0" smtClean="0"/>
              <a:t>技术运用的</a:t>
            </a:r>
            <a:r>
              <a:rPr lang="zh-CN" altLang="en-US" dirty="0"/>
              <a:t>前景</a:t>
            </a:r>
            <a:r>
              <a:rPr lang="zh-CN" altLang="en-US" dirty="0" smtClean="0"/>
              <a:t>，开发“</a:t>
            </a:r>
            <a:r>
              <a:rPr lang="zh-CN" altLang="en-US" dirty="0"/>
              <a:t>移动终端</a:t>
            </a:r>
            <a:r>
              <a:rPr lang="en-US" altLang="zh-CN" dirty="0"/>
              <a:t>APP</a:t>
            </a:r>
            <a:r>
              <a:rPr lang="zh-CN" altLang="en-US" dirty="0" smtClean="0"/>
              <a:t>家庭教育</a:t>
            </a:r>
            <a:r>
              <a:rPr lang="zh-CN" altLang="en-US" dirty="0"/>
              <a:t>平台</a:t>
            </a:r>
            <a:r>
              <a:rPr lang="zh-CN" altLang="en-US" dirty="0" smtClean="0"/>
              <a:t>” 。以面向适龄儿童的“拓天教育魔方”系列课程为依托，运用</a:t>
            </a:r>
            <a:r>
              <a:rPr lang="en-US" altLang="zh-CN" dirty="0" smtClean="0"/>
              <a:t>H5</a:t>
            </a:r>
            <a:r>
              <a:rPr lang="zh-CN" altLang="en-US" dirty="0" smtClean="0"/>
              <a:t>技术升级改版，为儿童提供优质的学习内容。同时，为促进亲子互动，提升亲子教育的品质，</a:t>
            </a:r>
            <a:r>
              <a:rPr lang="en-US" altLang="zh-CN" dirty="0" smtClean="0"/>
              <a:t>APP</a:t>
            </a:r>
            <a:r>
              <a:rPr lang="zh-CN" altLang="en-US" dirty="0" smtClean="0"/>
              <a:t>还针对家长分享科学的教育资讯，为家长</a:t>
            </a:r>
            <a:r>
              <a:rPr lang="zh-CN" altLang="en-US" dirty="0"/>
              <a:t>们</a:t>
            </a:r>
            <a:r>
              <a:rPr lang="zh-CN" altLang="en-US" dirty="0" smtClean="0"/>
              <a:t>提供共享平台。</a:t>
            </a:r>
            <a:endParaRPr lang="en-US" altLang="zh-CN" dirty="0"/>
          </a:p>
          <a:p>
            <a:pPr>
              <a:lnSpc>
                <a:spcPct val="150000"/>
              </a:lnSpc>
            </a:pPr>
            <a:r>
              <a:rPr lang="en-US" altLang="zh-CN" dirty="0" smtClean="0"/>
              <a:t>2.</a:t>
            </a:r>
            <a:r>
              <a:rPr lang="zh-CN" altLang="en-US" dirty="0" smtClean="0"/>
              <a:t>彩虹</a:t>
            </a:r>
            <a:r>
              <a:rPr lang="en-US" altLang="zh-CN" dirty="0" smtClean="0"/>
              <a:t>e</a:t>
            </a:r>
            <a:r>
              <a:rPr lang="zh-CN" altLang="en-US" dirty="0" smtClean="0"/>
              <a:t>家</a:t>
            </a:r>
            <a:r>
              <a:rPr lang="en-US" altLang="zh-CN" dirty="0" smtClean="0"/>
              <a:t>APP</a:t>
            </a:r>
            <a:r>
              <a:rPr lang="zh-CN" altLang="en-US" dirty="0"/>
              <a:t>的</a:t>
            </a:r>
            <a:r>
              <a:rPr lang="zh-CN" altLang="en-US" dirty="0" smtClean="0"/>
              <a:t>特色</a:t>
            </a:r>
            <a:endParaRPr lang="en-US" altLang="zh-CN" dirty="0" smtClean="0"/>
          </a:p>
          <a:p>
            <a:pPr marL="742950" lvl="1" indent="-285750">
              <a:lnSpc>
                <a:spcPct val="150000"/>
              </a:lnSpc>
              <a:buFont typeface="Arial" panose="020B0604020202020204" pitchFamily="34" charset="0"/>
              <a:buChar char="•"/>
            </a:pPr>
            <a:r>
              <a:rPr lang="zh-CN" altLang="en-US" dirty="0" smtClean="0"/>
              <a:t>五门优质课程，让孩子享受学习</a:t>
            </a:r>
            <a:endParaRPr lang="en-US" altLang="zh-CN" dirty="0" smtClean="0"/>
          </a:p>
          <a:p>
            <a:pPr marL="742950" lvl="1" indent="-285750">
              <a:lnSpc>
                <a:spcPct val="150000"/>
              </a:lnSpc>
              <a:buFont typeface="Arial" panose="020B0604020202020204" pitchFamily="34" charset="0"/>
              <a:buChar char="•"/>
            </a:pPr>
            <a:r>
              <a:rPr lang="zh-CN" altLang="en-US" dirty="0" smtClean="0"/>
              <a:t>同步生成学习报告，便于家长掌握孩子的学习情况</a:t>
            </a:r>
            <a:endParaRPr lang="en-US" altLang="zh-CN" dirty="0" smtClean="0"/>
          </a:p>
          <a:p>
            <a:pPr marL="742950" lvl="1" indent="-285750">
              <a:lnSpc>
                <a:spcPct val="150000"/>
              </a:lnSpc>
              <a:buFont typeface="Arial" panose="020B0604020202020204" pitchFamily="34" charset="0"/>
              <a:buChar char="•"/>
            </a:pPr>
            <a:r>
              <a:rPr lang="zh-CN" altLang="en-US" dirty="0" smtClean="0"/>
              <a:t>私享特色内容，给家长不一样的育儿体验</a:t>
            </a:r>
            <a:endParaRPr lang="en-US" altLang="zh-CN" dirty="0" smtClean="0"/>
          </a:p>
          <a:p>
            <a:pPr marL="742950" lvl="1" indent="-285750">
              <a:lnSpc>
                <a:spcPct val="150000"/>
              </a:lnSpc>
              <a:buFont typeface="Arial" panose="020B0604020202020204" pitchFamily="34" charset="0"/>
              <a:buChar char="•"/>
            </a:pPr>
            <a:r>
              <a:rPr lang="zh-CN" altLang="en-US" dirty="0" smtClean="0"/>
              <a:t>精彩的线上、线下活动，大家共同参与</a:t>
            </a:r>
            <a:endParaRPr lang="en-US" altLang="zh-CN" dirty="0" smtClean="0"/>
          </a:p>
          <a:p>
            <a:pPr marL="742950" lvl="1" indent="-285750">
              <a:lnSpc>
                <a:spcPct val="150000"/>
              </a:lnSpc>
              <a:buFont typeface="Arial" panose="020B0604020202020204" pitchFamily="34" charset="0"/>
              <a:buChar char="•"/>
            </a:pPr>
            <a:endParaRPr lang="en-US" altLang="zh-CN" dirty="0" smtClean="0"/>
          </a:p>
          <a:p>
            <a:pPr lvl="1">
              <a:lnSpc>
                <a:spcPct val="150000"/>
              </a:lnSpc>
            </a:pPr>
            <a:endParaRPr lang="en-US" altLang="zh-CN" dirty="0" smtClean="0"/>
          </a:p>
        </p:txBody>
      </p:sp>
    </p:spTree>
    <p:extLst>
      <p:ext uri="{BB962C8B-B14F-4D97-AF65-F5344CB8AC3E}">
        <p14:creationId xmlns:p14="http://schemas.microsoft.com/office/powerpoint/2010/main" val="18397490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67544" y="620688"/>
            <a:ext cx="8208912" cy="476672"/>
          </a:xfrm>
          <a:prstGeom prst="rect">
            <a:avLst/>
          </a:prstGeom>
        </p:spPr>
        <p:txBody>
          <a:bodyPr>
            <a:no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zh-CN" altLang="en-US" sz="3200" dirty="0" smtClean="0"/>
              <a:t>二</a:t>
            </a:r>
            <a:r>
              <a:rPr lang="zh-CN" altLang="en-US" sz="3200" dirty="0"/>
              <a:t>、彩虹</a:t>
            </a:r>
            <a:r>
              <a:rPr lang="en-US" altLang="zh-CN" sz="3200" dirty="0"/>
              <a:t>e</a:t>
            </a:r>
            <a:r>
              <a:rPr lang="zh-CN" altLang="en-US" sz="3200" dirty="0" smtClean="0"/>
              <a:t>家框架详细分解研讨</a:t>
            </a:r>
            <a:r>
              <a:rPr lang="en-US" altLang="zh-CN" sz="3200" dirty="0" smtClean="0"/>
              <a:t>-</a:t>
            </a:r>
            <a:r>
              <a:rPr lang="zh-CN" altLang="en-US" sz="3200" dirty="0" smtClean="0"/>
              <a:t>进入、登录</a:t>
            </a:r>
            <a:endParaRPr lang="zh-CN" altLang="en-US" sz="3200"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1196752"/>
            <a:ext cx="2837539" cy="5517232"/>
          </a:xfrm>
          <a:prstGeom prst="rect">
            <a:avLst/>
          </a:prstGeom>
        </p:spPr>
      </p:pic>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680" y="1196752"/>
            <a:ext cx="2837539" cy="5517232"/>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592" y="1146051"/>
            <a:ext cx="2914733" cy="5667325"/>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9592" y="1187474"/>
            <a:ext cx="2856394" cy="5553894"/>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948" y="1124744"/>
            <a:ext cx="2888657" cy="5616624"/>
          </a:xfrm>
          <a:prstGeom prst="rect">
            <a:avLst/>
          </a:prstGeom>
        </p:spPr>
      </p:pic>
      <p:sp>
        <p:nvSpPr>
          <p:cNvPr id="22" name="TextBox 21"/>
          <p:cNvSpPr txBox="1"/>
          <p:nvPr/>
        </p:nvSpPr>
        <p:spPr>
          <a:xfrm>
            <a:off x="5004048" y="2150945"/>
            <a:ext cx="3852337" cy="923330"/>
          </a:xfrm>
          <a:prstGeom prst="rect">
            <a:avLst/>
          </a:prstGeom>
          <a:noFill/>
        </p:spPr>
        <p:txBody>
          <a:bodyPr wrap="none" rtlCol="0">
            <a:spAutoFit/>
          </a:bodyPr>
          <a:lstStyle/>
          <a:p>
            <a:pPr>
              <a:lnSpc>
                <a:spcPct val="150000"/>
              </a:lnSpc>
            </a:pPr>
            <a:r>
              <a:rPr lang="en-US" altLang="zh-CN" dirty="0" smtClean="0"/>
              <a:t>1.</a:t>
            </a:r>
            <a:r>
              <a:rPr lang="zh-CN" altLang="en-US" dirty="0" smtClean="0"/>
              <a:t>首页动态显示产品</a:t>
            </a:r>
            <a:r>
              <a:rPr lang="en-US" altLang="zh-CN" dirty="0" smtClean="0"/>
              <a:t>logo</a:t>
            </a:r>
            <a:endParaRPr lang="en-US" altLang="zh-CN" dirty="0"/>
          </a:p>
          <a:p>
            <a:pPr>
              <a:lnSpc>
                <a:spcPct val="150000"/>
              </a:lnSpc>
            </a:pPr>
            <a:r>
              <a:rPr lang="en-US" altLang="zh-CN" dirty="0" smtClean="0"/>
              <a:t>2.</a:t>
            </a:r>
            <a:r>
              <a:rPr lang="zh-CN" altLang="en-US" dirty="0" smtClean="0"/>
              <a:t>滑动出现</a:t>
            </a:r>
            <a:r>
              <a:rPr lang="en-US" altLang="zh-CN" dirty="0" smtClean="0"/>
              <a:t>APP</a:t>
            </a:r>
            <a:r>
              <a:rPr lang="zh-CN" altLang="en-US" dirty="0" smtClean="0"/>
              <a:t>定位简介、活动推广</a:t>
            </a:r>
            <a:endParaRPr lang="zh-CN" altLang="en-US" dirty="0"/>
          </a:p>
        </p:txBody>
      </p:sp>
      <p:grpSp>
        <p:nvGrpSpPr>
          <p:cNvPr id="23" name="组合 22"/>
          <p:cNvGrpSpPr/>
          <p:nvPr/>
        </p:nvGrpSpPr>
        <p:grpSpPr>
          <a:xfrm>
            <a:off x="4139952" y="2120795"/>
            <a:ext cx="935315" cy="1020173"/>
            <a:chOff x="4182581" y="1772816"/>
            <a:chExt cx="935315" cy="1020173"/>
          </a:xfrm>
        </p:grpSpPr>
        <p:sp>
          <p:nvSpPr>
            <p:cNvPr id="24" name="椭圆 23"/>
            <p:cNvSpPr/>
            <p:nvPr/>
          </p:nvSpPr>
          <p:spPr>
            <a:xfrm>
              <a:off x="4182581" y="1772816"/>
              <a:ext cx="935315" cy="102017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椭圆 4"/>
            <p:cNvSpPr/>
            <p:nvPr/>
          </p:nvSpPr>
          <p:spPr>
            <a:xfrm>
              <a:off x="4319554" y="1916832"/>
              <a:ext cx="661367" cy="7213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zh-CN" altLang="en-US" sz="2000" kern="1200" dirty="0" smtClean="0"/>
                <a:t>进入流程</a:t>
              </a:r>
              <a:endParaRPr lang="zh-CN" altLang="en-US" sz="2000" kern="1200" dirty="0"/>
            </a:p>
          </p:txBody>
        </p:sp>
      </p:grpSp>
      <p:sp>
        <p:nvSpPr>
          <p:cNvPr id="26" name="TextBox 25"/>
          <p:cNvSpPr txBox="1"/>
          <p:nvPr/>
        </p:nvSpPr>
        <p:spPr>
          <a:xfrm>
            <a:off x="5148064" y="3530332"/>
            <a:ext cx="1107996" cy="1338828"/>
          </a:xfrm>
          <a:prstGeom prst="rect">
            <a:avLst/>
          </a:prstGeom>
          <a:noFill/>
        </p:spPr>
        <p:txBody>
          <a:bodyPr wrap="none" rtlCol="0">
            <a:spAutoFit/>
          </a:bodyPr>
          <a:lstStyle/>
          <a:p>
            <a:pPr>
              <a:lnSpc>
                <a:spcPct val="150000"/>
              </a:lnSpc>
            </a:pPr>
            <a:r>
              <a:rPr lang="zh-CN" altLang="en-US" dirty="0" smtClean="0"/>
              <a:t>设计鲜明</a:t>
            </a:r>
            <a:endParaRPr lang="en-US" altLang="zh-CN" dirty="0" smtClean="0"/>
          </a:p>
          <a:p>
            <a:pPr>
              <a:lnSpc>
                <a:spcPct val="150000"/>
              </a:lnSpc>
            </a:pPr>
            <a:r>
              <a:rPr lang="zh-CN" altLang="en-US" dirty="0" smtClean="0"/>
              <a:t>定位准确</a:t>
            </a:r>
            <a:endParaRPr lang="en-US" altLang="zh-CN" dirty="0" smtClean="0"/>
          </a:p>
          <a:p>
            <a:pPr>
              <a:lnSpc>
                <a:spcPct val="150000"/>
              </a:lnSpc>
            </a:pPr>
            <a:r>
              <a:rPr lang="zh-CN" altLang="en-US" dirty="0" smtClean="0"/>
              <a:t>获得好感</a:t>
            </a:r>
            <a:endParaRPr lang="zh-CN" altLang="en-US" dirty="0"/>
          </a:p>
        </p:txBody>
      </p:sp>
      <p:grpSp>
        <p:nvGrpSpPr>
          <p:cNvPr id="27" name="组合 26"/>
          <p:cNvGrpSpPr/>
          <p:nvPr/>
        </p:nvGrpSpPr>
        <p:grpSpPr>
          <a:xfrm>
            <a:off x="4155377" y="3674126"/>
            <a:ext cx="935315" cy="1020173"/>
            <a:chOff x="4182581" y="1772816"/>
            <a:chExt cx="935315" cy="1020173"/>
          </a:xfrm>
        </p:grpSpPr>
        <p:sp>
          <p:nvSpPr>
            <p:cNvPr id="28" name="椭圆 27"/>
            <p:cNvSpPr/>
            <p:nvPr/>
          </p:nvSpPr>
          <p:spPr>
            <a:xfrm>
              <a:off x="4182581" y="1772816"/>
              <a:ext cx="935315" cy="1020173"/>
            </a:xfrm>
            <a:prstGeom prst="ellipse">
              <a:avLst/>
            </a:prstGeom>
          </p:spPr>
          <p:style>
            <a:lnRef idx="2">
              <a:schemeClr val="accent2"/>
            </a:lnRef>
            <a:fillRef idx="1">
              <a:schemeClr val="lt1"/>
            </a:fillRef>
            <a:effectRef idx="0">
              <a:schemeClr val="accent2"/>
            </a:effectRef>
            <a:fontRef idx="minor">
              <a:schemeClr val="dk1"/>
            </a:fontRef>
          </p:style>
        </p:sp>
        <p:sp>
          <p:nvSpPr>
            <p:cNvPr id="29" name="椭圆 4"/>
            <p:cNvSpPr/>
            <p:nvPr/>
          </p:nvSpPr>
          <p:spPr>
            <a:xfrm>
              <a:off x="4319554" y="1916832"/>
              <a:ext cx="661367" cy="721371"/>
            </a:xfrm>
            <a:prstGeom prst="rect">
              <a:avLst/>
            </a:prstGeom>
          </p:spPr>
          <p:style>
            <a:lnRef idx="2">
              <a:schemeClr val="accent2"/>
            </a:lnRef>
            <a:fillRef idx="1">
              <a:schemeClr val="lt1"/>
            </a:fillRef>
            <a:effectRef idx="0">
              <a:schemeClr val="accent2"/>
            </a:effectRef>
            <a:fontRef idx="minor">
              <a:schemeClr val="dk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zh-CN" altLang="en-US" sz="2000" dirty="0"/>
                <a:t>第一印象</a:t>
              </a:r>
              <a:endParaRPr lang="zh-CN" altLang="en-US" sz="2000" kern="1200" dirty="0"/>
            </a:p>
          </p:txBody>
        </p:sp>
      </p:grpSp>
    </p:spTree>
    <p:extLst>
      <p:ext uri="{BB962C8B-B14F-4D97-AF65-F5344CB8AC3E}">
        <p14:creationId xmlns:p14="http://schemas.microsoft.com/office/powerpoint/2010/main" val="323469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23928" y="1385537"/>
            <a:ext cx="3570032" cy="1240342"/>
            <a:chOff x="4355976" y="1385537"/>
            <a:chExt cx="3570032" cy="1240342"/>
          </a:xfrm>
        </p:grpSpPr>
        <p:grpSp>
          <p:nvGrpSpPr>
            <p:cNvPr id="3" name="组合 2"/>
            <p:cNvGrpSpPr/>
            <p:nvPr/>
          </p:nvGrpSpPr>
          <p:grpSpPr>
            <a:xfrm>
              <a:off x="4355976" y="1385537"/>
              <a:ext cx="935315" cy="1020173"/>
              <a:chOff x="0" y="876450"/>
              <a:chExt cx="1095790" cy="1278157"/>
            </a:xfrm>
          </p:grpSpPr>
          <p:sp>
            <p:nvSpPr>
              <p:cNvPr id="5" name="椭圆 4"/>
              <p:cNvSpPr/>
              <p:nvPr/>
            </p:nvSpPr>
            <p:spPr>
              <a:xfrm>
                <a:off x="0" y="876450"/>
                <a:ext cx="1095790" cy="127815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椭圆 4"/>
              <p:cNvSpPr/>
              <p:nvPr/>
            </p:nvSpPr>
            <p:spPr>
              <a:xfrm>
                <a:off x="160475" y="1063632"/>
                <a:ext cx="774840" cy="9037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zh-CN" altLang="en-US" sz="2000" kern="1200" dirty="0" smtClean="0"/>
                  <a:t>登录方式</a:t>
                </a:r>
                <a:endParaRPr lang="zh-CN" altLang="en-US" sz="2000" kern="1200" dirty="0"/>
              </a:p>
            </p:txBody>
          </p:sp>
        </p:grpSp>
        <p:sp>
          <p:nvSpPr>
            <p:cNvPr id="4" name="TextBox 3"/>
            <p:cNvSpPr txBox="1"/>
            <p:nvPr/>
          </p:nvSpPr>
          <p:spPr>
            <a:xfrm>
              <a:off x="5364088" y="1425550"/>
              <a:ext cx="2561920" cy="1200329"/>
            </a:xfrm>
            <a:prstGeom prst="rect">
              <a:avLst/>
            </a:prstGeom>
            <a:solidFill>
              <a:schemeClr val="accent2">
                <a:lumMod val="20000"/>
                <a:lumOff val="80000"/>
              </a:schemeClr>
            </a:solidFill>
          </p:spPr>
          <p:txBody>
            <a:bodyPr wrap="none" rtlCol="0">
              <a:spAutoFit/>
            </a:bodyPr>
            <a:lstStyle/>
            <a:p>
              <a:r>
                <a:rPr lang="en-US" altLang="zh-CN" dirty="0" smtClean="0"/>
                <a:t>1.</a:t>
              </a:r>
              <a:r>
                <a:rPr lang="zh-CN" altLang="en-US" dirty="0" smtClean="0"/>
                <a:t>学习卡号登录</a:t>
              </a:r>
              <a:r>
                <a:rPr lang="en-US" altLang="zh-CN" dirty="0" smtClean="0"/>
                <a:t>/</a:t>
              </a:r>
              <a:r>
                <a:rPr lang="zh-CN" altLang="en-US" dirty="0" smtClean="0"/>
                <a:t>注册</a:t>
              </a:r>
              <a:endParaRPr lang="en-US" altLang="zh-CN" dirty="0" smtClean="0"/>
            </a:p>
            <a:p>
              <a:r>
                <a:rPr lang="en-US" altLang="zh-CN" dirty="0" smtClean="0"/>
                <a:t>2.</a:t>
              </a:r>
              <a:r>
                <a:rPr lang="zh-CN" altLang="en-US" dirty="0" smtClean="0"/>
                <a:t>手机验证码登录</a:t>
              </a:r>
              <a:r>
                <a:rPr lang="en-US" altLang="zh-CN" dirty="0"/>
                <a:t>/</a:t>
              </a:r>
              <a:r>
                <a:rPr lang="zh-CN" altLang="en-US" dirty="0" smtClean="0"/>
                <a:t>注册</a:t>
              </a:r>
              <a:endParaRPr lang="en-US" altLang="zh-CN" dirty="0" smtClean="0"/>
            </a:p>
            <a:p>
              <a:r>
                <a:rPr lang="en-US" altLang="zh-CN" dirty="0" smtClean="0"/>
                <a:t>3.</a:t>
              </a:r>
              <a:r>
                <a:rPr lang="zh-CN" altLang="en-US" dirty="0" smtClean="0"/>
                <a:t>第三方授权登录</a:t>
              </a:r>
              <a:r>
                <a:rPr lang="en-US" altLang="zh-CN" dirty="0"/>
                <a:t>/</a:t>
              </a:r>
              <a:r>
                <a:rPr lang="zh-CN" altLang="en-US" dirty="0" smtClean="0"/>
                <a:t>注册</a:t>
              </a:r>
              <a:endParaRPr lang="en-US" altLang="zh-CN" dirty="0" smtClean="0"/>
            </a:p>
            <a:p>
              <a:r>
                <a:rPr lang="en-US" altLang="zh-CN" dirty="0" smtClean="0"/>
                <a:t>4.</a:t>
              </a:r>
              <a:r>
                <a:rPr lang="zh-CN" altLang="en-US" dirty="0" smtClean="0"/>
                <a:t>随便看看</a:t>
              </a:r>
              <a:endParaRPr lang="en-US" altLang="zh-CN" dirty="0" smtClean="0"/>
            </a:p>
          </p:txBody>
        </p:sp>
      </p:grpSp>
      <p:grpSp>
        <p:nvGrpSpPr>
          <p:cNvPr id="7" name="组合 6"/>
          <p:cNvGrpSpPr/>
          <p:nvPr/>
        </p:nvGrpSpPr>
        <p:grpSpPr>
          <a:xfrm>
            <a:off x="4393010" y="2779900"/>
            <a:ext cx="3419350" cy="1297172"/>
            <a:chOff x="4355976" y="2408827"/>
            <a:chExt cx="3419350" cy="1297172"/>
          </a:xfrm>
        </p:grpSpPr>
        <p:grpSp>
          <p:nvGrpSpPr>
            <p:cNvPr id="8" name="组合 7"/>
            <p:cNvGrpSpPr/>
            <p:nvPr/>
          </p:nvGrpSpPr>
          <p:grpSpPr>
            <a:xfrm>
              <a:off x="4355976" y="2408827"/>
              <a:ext cx="935315" cy="1020173"/>
              <a:chOff x="0" y="876450"/>
              <a:chExt cx="1095790" cy="1278157"/>
            </a:xfrm>
          </p:grpSpPr>
          <p:sp>
            <p:nvSpPr>
              <p:cNvPr id="10" name="椭圆 9"/>
              <p:cNvSpPr/>
              <p:nvPr/>
            </p:nvSpPr>
            <p:spPr>
              <a:xfrm>
                <a:off x="0" y="876450"/>
                <a:ext cx="1095790" cy="127815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椭圆 4"/>
              <p:cNvSpPr/>
              <p:nvPr/>
            </p:nvSpPr>
            <p:spPr>
              <a:xfrm>
                <a:off x="160475" y="1063632"/>
                <a:ext cx="774840" cy="9037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zh-CN" altLang="en-US" sz="2000" kern="1200" dirty="0" smtClean="0"/>
                  <a:t>登录流程</a:t>
                </a:r>
                <a:endParaRPr lang="zh-CN" altLang="en-US" sz="2000" kern="1200" dirty="0"/>
              </a:p>
            </p:txBody>
          </p:sp>
        </p:grpSp>
        <p:sp>
          <p:nvSpPr>
            <p:cNvPr id="9" name="TextBox 8"/>
            <p:cNvSpPr txBox="1"/>
            <p:nvPr/>
          </p:nvSpPr>
          <p:spPr>
            <a:xfrm>
              <a:off x="5364088" y="2505670"/>
              <a:ext cx="2411238" cy="1200329"/>
            </a:xfrm>
            <a:prstGeom prst="rect">
              <a:avLst/>
            </a:prstGeom>
            <a:solidFill>
              <a:schemeClr val="accent2">
                <a:lumMod val="20000"/>
                <a:lumOff val="80000"/>
              </a:schemeClr>
            </a:solidFill>
          </p:spPr>
          <p:txBody>
            <a:bodyPr wrap="none" rtlCol="0">
              <a:spAutoFit/>
            </a:bodyPr>
            <a:lstStyle/>
            <a:p>
              <a:r>
                <a:rPr lang="en-US" altLang="zh-CN" dirty="0" smtClean="0"/>
                <a:t>1.</a:t>
              </a:r>
              <a:r>
                <a:rPr lang="zh-CN" altLang="en-US" dirty="0" smtClean="0"/>
                <a:t>登录</a:t>
              </a:r>
              <a:r>
                <a:rPr lang="en-US" altLang="zh-CN" dirty="0"/>
                <a:t>/</a:t>
              </a:r>
              <a:r>
                <a:rPr lang="zh-CN" altLang="en-US" dirty="0" smtClean="0"/>
                <a:t>注册</a:t>
              </a:r>
              <a:r>
                <a:rPr lang="en-US" altLang="zh-CN" dirty="0" smtClean="0"/>
                <a:t>/</a:t>
              </a:r>
              <a:r>
                <a:rPr lang="zh-CN" altLang="en-US" dirty="0" smtClean="0"/>
                <a:t>随便看看</a:t>
              </a:r>
              <a:endParaRPr lang="en-US" altLang="zh-CN" dirty="0"/>
            </a:p>
            <a:p>
              <a:r>
                <a:rPr lang="en-US" altLang="zh-CN" dirty="0" smtClean="0"/>
                <a:t>2.</a:t>
              </a:r>
              <a:r>
                <a:rPr lang="zh-CN" altLang="en-US" dirty="0" smtClean="0"/>
                <a:t>完善宝宝信息</a:t>
              </a:r>
              <a:endParaRPr lang="en-US" altLang="zh-CN" dirty="0" smtClean="0"/>
            </a:p>
            <a:p>
              <a:r>
                <a:rPr lang="en-US" altLang="zh-CN" dirty="0" smtClean="0"/>
                <a:t>3.</a:t>
              </a:r>
              <a:r>
                <a:rPr lang="zh-CN" altLang="en-US" dirty="0" smtClean="0"/>
                <a:t>选择不同端口</a:t>
              </a:r>
              <a:endParaRPr lang="en-US" altLang="zh-CN" dirty="0" smtClean="0"/>
            </a:p>
            <a:p>
              <a:r>
                <a:rPr lang="en-US" altLang="zh-CN" dirty="0" smtClean="0"/>
                <a:t>4.</a:t>
              </a:r>
              <a:r>
                <a:rPr lang="zh-CN" altLang="en-US" dirty="0" smtClean="0"/>
                <a:t>完成登录</a:t>
              </a:r>
              <a:endParaRPr lang="en-US" altLang="zh-CN" dirty="0" smtClean="0"/>
            </a:p>
          </p:txBody>
        </p:sp>
      </p:gr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764704"/>
            <a:ext cx="2921554" cy="5680588"/>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748040"/>
            <a:ext cx="2930124" cy="5697252"/>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898" y="764704"/>
            <a:ext cx="2999759" cy="5832648"/>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528" y="748040"/>
            <a:ext cx="2999758" cy="5832648"/>
          </a:xfrm>
          <a:prstGeom prst="rect">
            <a:avLst/>
          </a:prstGeom>
        </p:spPr>
      </p:pic>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627" y="692696"/>
            <a:ext cx="3015371" cy="5863004"/>
          </a:xfrm>
          <a:prstGeom prst="rect">
            <a:avLst/>
          </a:prstGeom>
        </p:spPr>
      </p:pic>
    </p:spTree>
    <p:extLst>
      <p:ext uri="{BB962C8B-B14F-4D97-AF65-F5344CB8AC3E}">
        <p14:creationId xmlns:p14="http://schemas.microsoft.com/office/powerpoint/2010/main" val="115319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0019" y="404664"/>
            <a:ext cx="8229600" cy="1066800"/>
          </a:xfrm>
        </p:spPr>
        <p:txBody>
          <a:bodyPr/>
          <a:lstStyle/>
          <a:p>
            <a:r>
              <a:rPr lang="en-US" altLang="zh-CN" dirty="0" smtClean="0"/>
              <a:t>1.</a:t>
            </a:r>
            <a:r>
              <a:rPr lang="zh-CN" altLang="en-US" dirty="0" smtClean="0"/>
              <a:t>宝宝端自主模式界面</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1789577" y="306767"/>
            <a:ext cx="2592288" cy="5380369"/>
          </a:xfrm>
        </p:spPr>
      </p:pic>
      <p:grpSp>
        <p:nvGrpSpPr>
          <p:cNvPr id="23" name="组合 22"/>
          <p:cNvGrpSpPr/>
          <p:nvPr/>
        </p:nvGrpSpPr>
        <p:grpSpPr>
          <a:xfrm>
            <a:off x="877444" y="1723425"/>
            <a:ext cx="4410590" cy="2529054"/>
            <a:chOff x="2193145" y="2659529"/>
            <a:chExt cx="4410590" cy="252905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3145" y="2665487"/>
              <a:ext cx="4410590" cy="2523096"/>
            </a:xfrm>
            <a:prstGeom prst="rect">
              <a:avLst/>
            </a:prstGeom>
          </p:spPr>
        </p:pic>
        <p:grpSp>
          <p:nvGrpSpPr>
            <p:cNvPr id="16" name="组合 15"/>
            <p:cNvGrpSpPr/>
            <p:nvPr/>
          </p:nvGrpSpPr>
          <p:grpSpPr>
            <a:xfrm>
              <a:off x="2267744" y="2659529"/>
              <a:ext cx="4241075" cy="2519214"/>
              <a:chOff x="2267744" y="2659529"/>
              <a:chExt cx="4241075" cy="2519214"/>
            </a:xfrm>
          </p:grpSpPr>
          <p:pic>
            <p:nvPicPr>
              <p:cNvPr id="8" name="图片 7"/>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45046" r="44764" b="70632"/>
              <a:stretch/>
            </p:blipFill>
            <p:spPr>
              <a:xfrm>
                <a:off x="4790400" y="2659529"/>
                <a:ext cx="273385" cy="433814"/>
              </a:xfrm>
              <a:prstGeom prst="rect">
                <a:avLst/>
              </a:prstGeom>
            </p:spPr>
          </p:pic>
          <p:pic>
            <p:nvPicPr>
              <p:cNvPr id="9" name="图片 8"/>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60700" r="29110" b="76922"/>
              <a:stretch/>
            </p:blipFill>
            <p:spPr>
              <a:xfrm rot="10800000">
                <a:off x="2267744" y="4714932"/>
                <a:ext cx="371958" cy="463811"/>
              </a:xfrm>
              <a:prstGeom prst="rect">
                <a:avLst/>
              </a:prstGeom>
            </p:spPr>
          </p:pic>
          <p:pic>
            <p:nvPicPr>
              <p:cNvPr id="10" name="图片 9"/>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80444" t="4753" b="57240"/>
              <a:stretch/>
            </p:blipFill>
            <p:spPr>
              <a:xfrm>
                <a:off x="6214971" y="2784004"/>
                <a:ext cx="293848" cy="262057"/>
              </a:xfrm>
              <a:prstGeom prst="rect">
                <a:avLst/>
              </a:prstGeom>
            </p:spPr>
          </p:pic>
        </p:grpSp>
      </p:grpSp>
      <p:sp>
        <p:nvSpPr>
          <p:cNvPr id="3" name="椭圆 2"/>
          <p:cNvSpPr/>
          <p:nvPr/>
        </p:nvSpPr>
        <p:spPr>
          <a:xfrm>
            <a:off x="3347864" y="1847900"/>
            <a:ext cx="576064" cy="3569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descr="D:\研发文件·程铭（170515）\2017-2018App共享版\2.App项目\周老师·APP外围文件\UI编辑文件夹---交接程铭\第三版横修订版UI图\手机截图\咿啦看书+汉字王国\咿啦看书8.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7584" y="1734155"/>
            <a:ext cx="4486644" cy="2511315"/>
          </a:xfrm>
          <a:prstGeom prst="rect">
            <a:avLst/>
          </a:prstGeom>
          <a:noFill/>
          <a:extLst>
            <a:ext uri="{909E8E84-426E-40DD-AFC4-6F175D3DCCD1}">
              <a14:hiddenFill xmlns:a14="http://schemas.microsoft.com/office/drawing/2010/main">
                <a:solidFill>
                  <a:srgbClr val="FFFFFF"/>
                </a:solidFill>
              </a14:hiddenFill>
            </a:ext>
          </a:extLst>
        </p:spPr>
      </p:pic>
      <p:sp>
        <p:nvSpPr>
          <p:cNvPr id="26" name="椭圆 25"/>
          <p:cNvSpPr/>
          <p:nvPr/>
        </p:nvSpPr>
        <p:spPr>
          <a:xfrm>
            <a:off x="4732134" y="1806317"/>
            <a:ext cx="576064" cy="3569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763688" y="1772815"/>
            <a:ext cx="576064" cy="3569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49989" y="3779226"/>
            <a:ext cx="576064" cy="3569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p:cNvGrpSpPr/>
          <p:nvPr/>
        </p:nvGrpSpPr>
        <p:grpSpPr>
          <a:xfrm>
            <a:off x="6012160" y="1628800"/>
            <a:ext cx="2880320" cy="2677656"/>
            <a:chOff x="5580113" y="1620423"/>
            <a:chExt cx="3582838" cy="2677656"/>
          </a:xfrm>
        </p:grpSpPr>
        <p:sp>
          <p:nvSpPr>
            <p:cNvPr id="27" name="TextBox 26"/>
            <p:cNvSpPr txBox="1"/>
            <p:nvPr/>
          </p:nvSpPr>
          <p:spPr>
            <a:xfrm>
              <a:off x="5580113" y="1620423"/>
              <a:ext cx="3582838" cy="2677656"/>
            </a:xfrm>
            <a:prstGeom prst="rect">
              <a:avLst/>
            </a:prstGeom>
            <a:solidFill>
              <a:schemeClr val="accent2">
                <a:lumMod val="20000"/>
                <a:lumOff val="80000"/>
              </a:schemeClr>
            </a:solidFill>
          </p:spPr>
          <p:txBody>
            <a:bodyPr wrap="square" rtlCol="0">
              <a:spAutoFit/>
            </a:bodyPr>
            <a:lstStyle/>
            <a:p>
              <a:r>
                <a:rPr lang="zh-CN" altLang="en-US" sz="1400" b="1" dirty="0" smtClean="0">
                  <a:latin typeface="Adobe 黑体 Std R" pitchFamily="34" charset="-122"/>
                  <a:ea typeface="Adobe 黑体 Std R" pitchFamily="34" charset="-122"/>
                </a:rPr>
                <a:t>按键功能介绍：</a:t>
              </a:r>
              <a:endParaRPr lang="en-US" altLang="zh-CN" sz="1400" b="1" dirty="0">
                <a:latin typeface="Adobe 黑体 Std R" pitchFamily="34" charset="-122"/>
                <a:ea typeface="Adobe 黑体 Std R" pitchFamily="34" charset="-122"/>
              </a:endParaRPr>
            </a:p>
            <a:p>
              <a:pPr marL="342900" indent="-342900">
                <a:buFont typeface="+mj-lt"/>
                <a:buAutoNum type="arabicPeriod"/>
              </a:pPr>
              <a:r>
                <a:rPr lang="zh-CN" altLang="en-US" sz="1400" dirty="0" smtClean="0">
                  <a:latin typeface="Adobe 黑体 Std R" pitchFamily="34" charset="-122"/>
                  <a:ea typeface="Adobe 黑体 Std R" pitchFamily="34" charset="-122"/>
                </a:rPr>
                <a:t>返回</a:t>
              </a:r>
              <a:r>
                <a:rPr lang="zh-CN" altLang="en-US" sz="1400" dirty="0">
                  <a:latin typeface="Adobe 黑体 Std R" pitchFamily="34" charset="-122"/>
                  <a:ea typeface="Adobe 黑体 Std R" pitchFamily="34" charset="-122"/>
                </a:rPr>
                <a:t>按键</a:t>
              </a:r>
              <a:r>
                <a:rPr lang="zh-CN" altLang="en-US" sz="1400" dirty="0" smtClean="0">
                  <a:latin typeface="Adobe 黑体 Std R" pitchFamily="34" charset="-122"/>
                  <a:ea typeface="Adobe 黑体 Std R" pitchFamily="34" charset="-122"/>
                </a:rPr>
                <a:t>：返回</a:t>
              </a:r>
              <a:r>
                <a:rPr lang="zh-CN" altLang="en-US" sz="1400" dirty="0">
                  <a:latin typeface="Adobe 黑体 Std R" pitchFamily="34" charset="-122"/>
                  <a:ea typeface="Adobe 黑体 Std R" pitchFamily="34" charset="-122"/>
                </a:rPr>
                <a:t>到身份选择</a:t>
              </a:r>
              <a:r>
                <a:rPr lang="zh-CN" altLang="en-US" sz="1400" dirty="0" smtClean="0">
                  <a:latin typeface="Adobe 黑体 Std R" pitchFamily="34" charset="-122"/>
                  <a:ea typeface="Adobe 黑体 Std R" pitchFamily="34" charset="-122"/>
                </a:rPr>
                <a:t>页。</a:t>
              </a:r>
              <a:endParaRPr lang="en-US" altLang="zh-CN" sz="1400" dirty="0">
                <a:latin typeface="Adobe 黑体 Std R" pitchFamily="34" charset="-122"/>
                <a:ea typeface="Adobe 黑体 Std R" pitchFamily="34" charset="-122"/>
              </a:endParaRPr>
            </a:p>
            <a:p>
              <a:pPr marL="342900" indent="-342900">
                <a:buFont typeface="+mj-lt"/>
                <a:buAutoNum type="arabicPeriod"/>
              </a:pPr>
              <a:r>
                <a:rPr lang="zh-CN" altLang="en-US" sz="1400" dirty="0" smtClean="0">
                  <a:latin typeface="Adobe 黑体 Std R" pitchFamily="34" charset="-122"/>
                  <a:ea typeface="Adobe 黑体 Std R" pitchFamily="34" charset="-122"/>
                </a:rPr>
                <a:t>期</a:t>
              </a:r>
              <a:r>
                <a:rPr lang="zh-CN" altLang="en-US" sz="1400" dirty="0">
                  <a:latin typeface="Adobe 黑体 Std R" pitchFamily="34" charset="-122"/>
                  <a:ea typeface="Adobe 黑体 Std R" pitchFamily="34" charset="-122"/>
                </a:rPr>
                <a:t>数按键</a:t>
              </a:r>
              <a:r>
                <a:rPr lang="zh-CN" altLang="en-US" sz="1400" dirty="0" smtClean="0">
                  <a:latin typeface="Adobe 黑体 Std R" pitchFamily="34" charset="-122"/>
                  <a:ea typeface="Adobe 黑体 Std R" pitchFamily="34" charset="-122"/>
                </a:rPr>
                <a:t>：下</a:t>
              </a:r>
              <a:r>
                <a:rPr lang="zh-CN" altLang="en-US" sz="1400" dirty="0">
                  <a:latin typeface="Adobe 黑体 Std R" pitchFamily="34" charset="-122"/>
                  <a:ea typeface="Adobe 黑体 Std R" pitchFamily="34" charset="-122"/>
                </a:rPr>
                <a:t>拉滑动选择期数</a:t>
              </a:r>
              <a:r>
                <a:rPr lang="zh-CN" altLang="en-US" sz="1400" dirty="0" smtClean="0">
                  <a:latin typeface="Adobe 黑体 Std R" pitchFamily="34" charset="-122"/>
                  <a:ea typeface="Adobe 黑体 Std R" pitchFamily="34" charset="-122"/>
                </a:rPr>
                <a:t>，后台</a:t>
              </a:r>
              <a:r>
                <a:rPr lang="zh-CN" altLang="en-US" sz="1400" dirty="0">
                  <a:latin typeface="Adobe 黑体 Std R" pitchFamily="34" charset="-122"/>
                  <a:ea typeface="Adobe 黑体 Std R" pitchFamily="34" charset="-122"/>
                </a:rPr>
                <a:t>对应推送</a:t>
              </a:r>
              <a:r>
                <a:rPr lang="zh-CN" altLang="en-US" sz="1400" dirty="0" smtClean="0">
                  <a:latin typeface="Adobe 黑体 Std R" pitchFamily="34" charset="-122"/>
                  <a:ea typeface="Adobe 黑体 Std R" pitchFamily="34" charset="-122"/>
                </a:rPr>
                <a:t>课程界面。</a:t>
              </a:r>
              <a:endParaRPr lang="en-US" altLang="zh-CN" sz="1400" dirty="0" smtClean="0">
                <a:latin typeface="Adobe 黑体 Std R" pitchFamily="34" charset="-122"/>
                <a:ea typeface="Adobe 黑体 Std R" pitchFamily="34" charset="-122"/>
              </a:endParaRPr>
            </a:p>
            <a:p>
              <a:pPr marL="342900" indent="-342900">
                <a:buFont typeface="+mj-lt"/>
                <a:buAutoNum type="arabicPeriod"/>
              </a:pPr>
              <a:r>
                <a:rPr lang="zh-CN" altLang="en-US" sz="1400" dirty="0" smtClean="0">
                  <a:latin typeface="Adobe 黑体 Std R" pitchFamily="34" charset="-122"/>
                  <a:ea typeface="Adobe 黑体 Std R" pitchFamily="34" charset="-122"/>
                </a:rPr>
                <a:t>宝宝中心：孩子操作。替换个人头像或装扮，查看玩法币。</a:t>
              </a:r>
              <a:endParaRPr lang="en-US" altLang="zh-CN" sz="1400" dirty="0" smtClean="0">
                <a:latin typeface="Adobe 黑体 Std R" pitchFamily="34" charset="-122"/>
                <a:ea typeface="Adobe 黑体 Std R" pitchFamily="34" charset="-122"/>
              </a:endParaRPr>
            </a:p>
            <a:p>
              <a:pPr marL="342900" indent="-342900">
                <a:buFont typeface="+mj-lt"/>
                <a:buAutoNum type="arabicPeriod"/>
              </a:pPr>
              <a:r>
                <a:rPr lang="zh-CN" altLang="en-US" sz="1400" dirty="0" smtClean="0">
                  <a:latin typeface="Adobe 黑体 Std R" pitchFamily="34" charset="-122"/>
                  <a:ea typeface="Adobe 黑体 Std R" pitchFamily="34" charset="-122"/>
                </a:rPr>
                <a:t>父母中心：父母操作。查看学习报告、更改账号信息及分享链接、切换端口、设置学习模式、课程购买链接</a:t>
              </a:r>
              <a:endParaRPr lang="en-US" altLang="zh-CN" sz="1400" dirty="0" smtClean="0">
                <a:latin typeface="Adobe 黑体 Std R" pitchFamily="34" charset="-122"/>
                <a:ea typeface="Adobe 黑体 Std R" pitchFamily="34" charset="-122"/>
              </a:endParaRPr>
            </a:p>
            <a:p>
              <a:pPr marL="342900" indent="-342900">
                <a:buFont typeface="+mj-lt"/>
                <a:buAutoNum type="arabicPeriod"/>
              </a:pPr>
              <a:r>
                <a:rPr lang="zh-CN" altLang="en-US" sz="1400" dirty="0" smtClean="0">
                  <a:latin typeface="Adobe 黑体 Std R" pitchFamily="34" charset="-122"/>
                  <a:ea typeface="Adobe 黑体 Std R" pitchFamily="34" charset="-122"/>
                </a:rPr>
                <a:t>学科建筑：根据后台数据推送适龄课程的界面。</a:t>
              </a:r>
              <a:endParaRPr lang="en-US" altLang="zh-CN" dirty="0" smtClean="0"/>
            </a:p>
          </p:txBody>
        </p:sp>
        <p:pic>
          <p:nvPicPr>
            <p:cNvPr id="15" name="图片 14"/>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45046" r="44724" b="69858"/>
            <a:stretch/>
          </p:blipFill>
          <p:spPr>
            <a:xfrm>
              <a:off x="5847914" y="2484519"/>
              <a:ext cx="160101" cy="265355"/>
            </a:xfrm>
            <a:prstGeom prst="rect">
              <a:avLst/>
            </a:prstGeom>
          </p:spPr>
        </p:pic>
        <p:pic>
          <p:nvPicPr>
            <p:cNvPr id="28" name="图片 27"/>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60700" r="29110" b="76922"/>
            <a:stretch/>
          </p:blipFill>
          <p:spPr>
            <a:xfrm rot="10800000">
              <a:off x="5847914" y="2916567"/>
              <a:ext cx="185978" cy="231905"/>
            </a:xfrm>
            <a:prstGeom prst="rect">
              <a:avLst/>
            </a:prstGeom>
          </p:spPr>
        </p:pic>
      </p:grpSp>
    </p:spTree>
    <p:extLst>
      <p:ext uri="{BB962C8B-B14F-4D97-AF65-F5344CB8AC3E}">
        <p14:creationId xmlns:p14="http://schemas.microsoft.com/office/powerpoint/2010/main" val="125231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heel(1)">
                                      <p:cBhvr>
                                        <p:cTn id="12" dur="20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heel(1)">
                                      <p:cBhvr>
                                        <p:cTn id="17" dur="20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heel(1)">
                                      <p:cBhvr>
                                        <p:cTn id="22" dur="2000"/>
                                        <p:tgtEl>
                                          <p:spTgt spid="25"/>
                                        </p:tgtEl>
                                      </p:cBhvr>
                                    </p:animEffect>
                                  </p:childTnLst>
                                </p:cTn>
                              </p:par>
                            </p:childTnLst>
                          </p:cTn>
                        </p:par>
                        <p:par>
                          <p:cTn id="23" fill="hold">
                            <p:stCondLst>
                              <p:cond delay="2000"/>
                            </p:stCondLst>
                            <p:childTnLst>
                              <p:par>
                                <p:cTn id="24" presetID="10" presetClass="exit" presetSubtype="0" fill="hold" grpId="1" nodeType="afterEffect">
                                  <p:stCondLst>
                                    <p:cond delay="0"/>
                                  </p:stCondLst>
                                  <p:childTnLst>
                                    <p:animEffect transition="out" filter="fade">
                                      <p:cBhvr>
                                        <p:cTn id="25" dur="500"/>
                                        <p:tgtEl>
                                          <p:spTgt spid="26"/>
                                        </p:tgtEl>
                                      </p:cBhvr>
                                    </p:animEffect>
                                    <p:set>
                                      <p:cBhvr>
                                        <p:cTn id="26" dur="1" fill="hold">
                                          <p:stCondLst>
                                            <p:cond delay="499"/>
                                          </p:stCondLst>
                                        </p:cTn>
                                        <p:tgtEl>
                                          <p:spTgt spid="26"/>
                                        </p:tgtEl>
                                        <p:attrNameLst>
                                          <p:attrName>style.visibility</p:attrName>
                                        </p:attrNameLst>
                                      </p:cBhvr>
                                      <p:to>
                                        <p:strVal val="hidden"/>
                                      </p:to>
                                    </p:set>
                                  </p:childTnLst>
                                </p:cTn>
                              </p:par>
                            </p:childTnLst>
                          </p:cTn>
                        </p:par>
                        <p:par>
                          <p:cTn id="27" fill="hold">
                            <p:stCondLst>
                              <p:cond delay="2500"/>
                            </p:stCondLst>
                            <p:childTnLst>
                              <p:par>
                                <p:cTn id="28" presetID="10" presetClass="exit" presetSubtype="0" fill="hold" grpId="1" nodeType="afterEffect">
                                  <p:stCondLst>
                                    <p:cond delay="0"/>
                                  </p:stCondLst>
                                  <p:childTnLst>
                                    <p:animEffect transition="out" filter="fade">
                                      <p:cBhvr>
                                        <p:cTn id="29" dur="500"/>
                                        <p:tgtEl>
                                          <p:spTgt spid="24"/>
                                        </p:tgtEl>
                                      </p:cBhvr>
                                    </p:animEffect>
                                    <p:set>
                                      <p:cBhvr>
                                        <p:cTn id="30" dur="1" fill="hold">
                                          <p:stCondLst>
                                            <p:cond delay="499"/>
                                          </p:stCondLst>
                                        </p:cTn>
                                        <p:tgtEl>
                                          <p:spTgt spid="24"/>
                                        </p:tgtEl>
                                        <p:attrNameLst>
                                          <p:attrName>style.visibility</p:attrName>
                                        </p:attrNameLst>
                                      </p:cBhvr>
                                      <p:to>
                                        <p:strVal val="hidden"/>
                                      </p:to>
                                    </p:set>
                                  </p:childTnLst>
                                </p:cTn>
                              </p:par>
                            </p:childTnLst>
                          </p:cTn>
                        </p:par>
                        <p:par>
                          <p:cTn id="31" fill="hold">
                            <p:stCondLst>
                              <p:cond delay="3000"/>
                            </p:stCondLst>
                            <p:childTnLst>
                              <p:par>
                                <p:cTn id="32" presetID="10" presetClass="exit" presetSubtype="0" fill="hold" grpId="1" nodeType="afterEffect">
                                  <p:stCondLst>
                                    <p:cond delay="0"/>
                                  </p:stCondLst>
                                  <p:childTnLst>
                                    <p:animEffect transition="out" filter="fade">
                                      <p:cBhvr>
                                        <p:cTn id="33" dur="500"/>
                                        <p:tgtEl>
                                          <p:spTgt spid="25"/>
                                        </p:tgtEl>
                                      </p:cBhvr>
                                    </p:animEffect>
                                    <p:set>
                                      <p:cBhvr>
                                        <p:cTn id="34" dur="1" fill="hold">
                                          <p:stCondLst>
                                            <p:cond delay="499"/>
                                          </p:stCondLst>
                                        </p:cTn>
                                        <p:tgtEl>
                                          <p:spTgt spid="2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27"/>
                                        </p:tgtEl>
                                        <p:attrNameLst>
                                          <p:attrName>style.visibility</p:attrName>
                                        </p:attrNameLst>
                                      </p:cBhvr>
                                      <p:to>
                                        <p:strVal val="visible"/>
                                      </p:to>
                                    </p:set>
                                    <p:animEffect transition="in" filter="fade">
                                      <p:cBhvr>
                                        <p:cTn id="39" dur="500"/>
                                        <p:tgtEl>
                                          <p:spTgt spid="102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0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26" grpId="1" animBg="1"/>
      <p:bldP spid="24" grpId="0" animBg="1"/>
      <p:bldP spid="24" grpId="1" animBg="1"/>
      <p:bldP spid="25" grpId="0" animBg="1"/>
      <p:bldP spid="2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685589" y="3861048"/>
            <a:ext cx="5190667" cy="1209564"/>
            <a:chOff x="4355976" y="1385537"/>
            <a:chExt cx="5190667" cy="1209564"/>
          </a:xfrm>
        </p:grpSpPr>
        <p:grpSp>
          <p:nvGrpSpPr>
            <p:cNvPr id="16" name="组合 15"/>
            <p:cNvGrpSpPr/>
            <p:nvPr/>
          </p:nvGrpSpPr>
          <p:grpSpPr>
            <a:xfrm>
              <a:off x="4355976" y="1385537"/>
              <a:ext cx="935315" cy="1020173"/>
              <a:chOff x="0" y="876450"/>
              <a:chExt cx="1095790" cy="1278157"/>
            </a:xfrm>
          </p:grpSpPr>
          <p:sp>
            <p:nvSpPr>
              <p:cNvPr id="18" name="椭圆 17"/>
              <p:cNvSpPr/>
              <p:nvPr/>
            </p:nvSpPr>
            <p:spPr>
              <a:xfrm>
                <a:off x="0" y="876450"/>
                <a:ext cx="1095790" cy="127815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椭圆 4"/>
              <p:cNvSpPr/>
              <p:nvPr/>
            </p:nvSpPr>
            <p:spPr>
              <a:xfrm>
                <a:off x="160475" y="1063632"/>
                <a:ext cx="774840" cy="9037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dirty="0"/>
              </a:p>
            </p:txBody>
          </p:sp>
        </p:grpSp>
        <p:sp>
          <p:nvSpPr>
            <p:cNvPr id="17" name="TextBox 16"/>
            <p:cNvSpPr txBox="1"/>
            <p:nvPr/>
          </p:nvSpPr>
          <p:spPr>
            <a:xfrm>
              <a:off x="5364088" y="1425550"/>
              <a:ext cx="4182555" cy="1169551"/>
            </a:xfrm>
            <a:prstGeom prst="rect">
              <a:avLst/>
            </a:prstGeom>
            <a:solidFill>
              <a:schemeClr val="accent2">
                <a:lumMod val="20000"/>
                <a:lumOff val="80000"/>
              </a:schemeClr>
            </a:solidFill>
          </p:spPr>
          <p:txBody>
            <a:bodyPr wrap="none" rtlCol="0">
              <a:spAutoFit/>
            </a:bodyPr>
            <a:lstStyle/>
            <a:p>
              <a:r>
                <a:rPr lang="zh-CN" altLang="en-US" sz="1400" dirty="0">
                  <a:latin typeface="Adobe 黑体 Std R" pitchFamily="34" charset="-122"/>
                  <a:ea typeface="Adobe 黑体 Std R" pitchFamily="34" charset="-122"/>
                </a:rPr>
                <a:t>父母中心：</a:t>
              </a:r>
              <a:endParaRPr lang="en-US" altLang="zh-CN" sz="1400" dirty="0">
                <a:latin typeface="Adobe 黑体 Std R" pitchFamily="34" charset="-122"/>
                <a:ea typeface="Adobe 黑体 Std R" pitchFamily="34" charset="-122"/>
              </a:endParaRPr>
            </a:p>
            <a:p>
              <a:pPr marL="342900" indent="-342900">
                <a:buFont typeface="+mj-lt"/>
                <a:buAutoNum type="arabicPeriod"/>
              </a:pPr>
              <a:r>
                <a:rPr lang="zh-CN" altLang="en-US" sz="1400" dirty="0">
                  <a:latin typeface="Adobe 黑体 Std R" pitchFamily="34" charset="-122"/>
                  <a:ea typeface="Adobe 黑体 Std R" pitchFamily="34" charset="-122"/>
                </a:rPr>
                <a:t>学习报告</a:t>
              </a:r>
              <a:r>
                <a:rPr lang="en-US" altLang="zh-CN" sz="1400" dirty="0">
                  <a:latin typeface="Adobe 黑体 Std R" pitchFamily="34" charset="-122"/>
                  <a:ea typeface="Adobe 黑体 Std R" pitchFamily="34" charset="-122"/>
                </a:rPr>
                <a:t>-</a:t>
              </a:r>
              <a:r>
                <a:rPr lang="zh-CN" altLang="en-US" sz="1400" dirty="0">
                  <a:latin typeface="Adobe 黑体 Std R" pitchFamily="34" charset="-122"/>
                  <a:ea typeface="Adobe 黑体 Std R" pitchFamily="34" charset="-122"/>
                </a:rPr>
                <a:t>切换孩子，查看学习</a:t>
              </a:r>
              <a:r>
                <a:rPr lang="zh-CN" altLang="en-US" sz="1400" dirty="0" smtClean="0">
                  <a:latin typeface="Adobe 黑体 Std R" pitchFamily="34" charset="-122"/>
                  <a:ea typeface="Adobe 黑体 Std R" pitchFamily="34" charset="-122"/>
                </a:rPr>
                <a:t>记录、链接分享</a:t>
              </a:r>
              <a:endParaRPr lang="en-US" altLang="zh-CN" sz="1400" dirty="0">
                <a:latin typeface="Adobe 黑体 Std R" pitchFamily="34" charset="-122"/>
                <a:ea typeface="Adobe 黑体 Std R" pitchFamily="34" charset="-122"/>
              </a:endParaRPr>
            </a:p>
            <a:p>
              <a:pPr marL="342900" indent="-342900">
                <a:buFont typeface="+mj-lt"/>
                <a:buAutoNum type="arabicPeriod"/>
              </a:pPr>
              <a:r>
                <a:rPr lang="zh-CN" altLang="en-US" sz="1400" dirty="0">
                  <a:latin typeface="Adobe 黑体 Std R" pitchFamily="34" charset="-122"/>
                  <a:ea typeface="Adobe 黑体 Std R" pitchFamily="34" charset="-122"/>
                </a:rPr>
                <a:t>账号管理</a:t>
              </a:r>
              <a:r>
                <a:rPr lang="en-US" altLang="zh-CN" sz="1400" dirty="0">
                  <a:latin typeface="Adobe 黑体 Std R" pitchFamily="34" charset="-122"/>
                  <a:ea typeface="Adobe 黑体 Std R" pitchFamily="34" charset="-122"/>
                </a:rPr>
                <a:t>-</a:t>
              </a:r>
              <a:r>
                <a:rPr lang="zh-CN" altLang="en-US" sz="1400" dirty="0">
                  <a:latin typeface="Adobe 黑体 Std R" pitchFamily="34" charset="-122"/>
                  <a:ea typeface="Adobe 黑体 Std R" pitchFamily="34" charset="-122"/>
                </a:rPr>
                <a:t>账号信息、注册通道、</a:t>
              </a:r>
              <a:r>
                <a:rPr lang="zh-CN" altLang="en-US" sz="1400" dirty="0" smtClean="0">
                  <a:latin typeface="Adobe 黑体 Std R" pitchFamily="34" charset="-122"/>
                  <a:ea typeface="Adobe 黑体 Std R" pitchFamily="34" charset="-122"/>
                </a:rPr>
                <a:t>购买通道、</a:t>
              </a:r>
              <a:endParaRPr lang="en-US" altLang="zh-CN" sz="1400" dirty="0">
                <a:latin typeface="Adobe 黑体 Std R" pitchFamily="34" charset="-122"/>
                <a:ea typeface="Adobe 黑体 Std R" pitchFamily="34" charset="-122"/>
              </a:endParaRPr>
            </a:p>
            <a:p>
              <a:r>
                <a:rPr lang="zh-CN" altLang="en-US" sz="1400" dirty="0">
                  <a:latin typeface="Adobe 黑体 Std R" pitchFamily="34" charset="-122"/>
                  <a:ea typeface="Adobe 黑体 Std R" pitchFamily="34" charset="-122"/>
                </a:rPr>
                <a:t>                      </a:t>
              </a:r>
              <a:r>
                <a:rPr lang="zh-CN" altLang="en-US" sz="1400" dirty="0" smtClean="0">
                  <a:latin typeface="Adobe 黑体 Std R" pitchFamily="34" charset="-122"/>
                  <a:ea typeface="Adobe 黑体 Std R" pitchFamily="34" charset="-122"/>
                </a:rPr>
                <a:t>      切换端口</a:t>
              </a:r>
              <a:endParaRPr lang="en-US" altLang="zh-CN" sz="1400" dirty="0">
                <a:latin typeface="Adobe 黑体 Std R" pitchFamily="34" charset="-122"/>
                <a:ea typeface="Adobe 黑体 Std R" pitchFamily="34" charset="-122"/>
              </a:endParaRPr>
            </a:p>
            <a:p>
              <a:pPr marL="342900" indent="-342900">
                <a:buFont typeface="+mj-lt"/>
                <a:buAutoNum type="arabicPeriod" startAt="3"/>
              </a:pPr>
              <a:r>
                <a:rPr lang="zh-CN" altLang="en-US" sz="1400" dirty="0">
                  <a:latin typeface="Adobe 黑体 Std R" pitchFamily="34" charset="-122"/>
                  <a:ea typeface="Adobe 黑体 Std R" pitchFamily="34" charset="-122"/>
                </a:rPr>
                <a:t>学习模式</a:t>
              </a:r>
              <a:r>
                <a:rPr lang="en-US" altLang="zh-CN" sz="1400" dirty="0">
                  <a:latin typeface="Adobe 黑体 Std R" pitchFamily="34" charset="-122"/>
                  <a:ea typeface="Adobe 黑体 Std R" pitchFamily="34" charset="-122"/>
                </a:rPr>
                <a:t>-</a:t>
              </a:r>
              <a:r>
                <a:rPr lang="zh-CN" altLang="en-US" sz="1400" dirty="0">
                  <a:latin typeface="Adobe 黑体 Std R" pitchFamily="34" charset="-122"/>
                  <a:ea typeface="Adobe 黑体 Std R" pitchFamily="34" charset="-122"/>
                </a:rPr>
                <a:t>一天几课、设置游戏时长</a:t>
              </a:r>
              <a:endParaRPr lang="en-US" altLang="zh-CN" sz="1400" dirty="0">
                <a:latin typeface="Adobe 黑体 Std R" pitchFamily="34" charset="-122"/>
                <a:ea typeface="Adobe 黑体 Std R" pitchFamily="34" charset="-122"/>
              </a:endParaRPr>
            </a:p>
          </p:txBody>
        </p:sp>
      </p:grpSp>
      <p:pic>
        <p:nvPicPr>
          <p:cNvPr id="26" name="内容占位符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429909" y="-875008"/>
            <a:ext cx="2845700" cy="5906333"/>
          </a:xfrm>
          <a:prstGeom prst="rect">
            <a:avLst/>
          </a:prstGeom>
        </p:spPr>
      </p:pic>
      <p:grpSp>
        <p:nvGrpSpPr>
          <p:cNvPr id="27" name="组合 26"/>
          <p:cNvGrpSpPr/>
          <p:nvPr/>
        </p:nvGrpSpPr>
        <p:grpSpPr>
          <a:xfrm>
            <a:off x="1417796" y="684107"/>
            <a:ext cx="4909832" cy="2776285"/>
            <a:chOff x="2267744" y="2659529"/>
            <a:chExt cx="4438777" cy="2529054"/>
          </a:xfrm>
        </p:grpSpPr>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931" y="2665487"/>
              <a:ext cx="4410590" cy="2523096"/>
            </a:xfrm>
            <a:prstGeom prst="rect">
              <a:avLst/>
            </a:prstGeom>
          </p:spPr>
        </p:pic>
        <p:grpSp>
          <p:nvGrpSpPr>
            <p:cNvPr id="29" name="组合 28"/>
            <p:cNvGrpSpPr/>
            <p:nvPr/>
          </p:nvGrpSpPr>
          <p:grpSpPr>
            <a:xfrm>
              <a:off x="2267744" y="2659529"/>
              <a:ext cx="4241075" cy="2519214"/>
              <a:chOff x="2267744" y="2659529"/>
              <a:chExt cx="4241075" cy="2519214"/>
            </a:xfrm>
          </p:grpSpPr>
          <p:pic>
            <p:nvPicPr>
              <p:cNvPr id="30" name="图片 29"/>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45046" r="44764" b="70632"/>
              <a:stretch/>
            </p:blipFill>
            <p:spPr>
              <a:xfrm>
                <a:off x="4790400" y="2659529"/>
                <a:ext cx="273385" cy="433814"/>
              </a:xfrm>
              <a:prstGeom prst="rect">
                <a:avLst/>
              </a:prstGeom>
            </p:spPr>
          </p:pic>
          <p:pic>
            <p:nvPicPr>
              <p:cNvPr id="31" name="图片 30"/>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60700" r="29110" b="76922"/>
              <a:stretch/>
            </p:blipFill>
            <p:spPr>
              <a:xfrm rot="10800000">
                <a:off x="2267744" y="4714932"/>
                <a:ext cx="371958" cy="463811"/>
              </a:xfrm>
              <a:prstGeom prst="rect">
                <a:avLst/>
              </a:prstGeom>
            </p:spPr>
          </p:pic>
          <p:pic>
            <p:nvPicPr>
              <p:cNvPr id="32" name="图片 31"/>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80444" t="4753" b="57240"/>
              <a:stretch/>
            </p:blipFill>
            <p:spPr>
              <a:xfrm>
                <a:off x="6214971" y="2784004"/>
                <a:ext cx="293848" cy="262057"/>
              </a:xfrm>
              <a:prstGeom prst="rect">
                <a:avLst/>
              </a:prstGeom>
            </p:spPr>
          </p:pic>
        </p:grpSp>
      </p:grpSp>
      <p:sp>
        <p:nvSpPr>
          <p:cNvPr id="33" name="椭圆 32"/>
          <p:cNvSpPr/>
          <p:nvPr/>
        </p:nvSpPr>
        <p:spPr>
          <a:xfrm>
            <a:off x="1335279" y="2943507"/>
            <a:ext cx="581304" cy="4854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5191" y="1688063"/>
            <a:ext cx="4566117" cy="824546"/>
          </a:xfrm>
          <a:prstGeom prst="rect">
            <a:avLst/>
          </a:prstGeom>
        </p:spPr>
      </p:pic>
      <p:pic>
        <p:nvPicPr>
          <p:cNvPr id="35" name="图片 34"/>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60969" r="28488" b="76419"/>
          <a:stretch/>
        </p:blipFill>
        <p:spPr>
          <a:xfrm>
            <a:off x="1801164" y="3914034"/>
            <a:ext cx="709591" cy="892683"/>
          </a:xfrm>
          <a:prstGeom prst="rect">
            <a:avLst/>
          </a:prstGeom>
        </p:spPr>
      </p:pic>
      <p:grpSp>
        <p:nvGrpSpPr>
          <p:cNvPr id="4" name="组合 3"/>
          <p:cNvGrpSpPr/>
          <p:nvPr/>
        </p:nvGrpSpPr>
        <p:grpSpPr>
          <a:xfrm>
            <a:off x="1441973" y="692696"/>
            <a:ext cx="4882602" cy="2751162"/>
            <a:chOff x="1914636" y="1734239"/>
            <a:chExt cx="4499808" cy="2506168"/>
          </a:xfrm>
        </p:grpSpPr>
        <p:pic>
          <p:nvPicPr>
            <p:cNvPr id="2" name="图片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14636" y="1734239"/>
              <a:ext cx="4499808" cy="2506168"/>
            </a:xfrm>
            <a:prstGeom prst="rect">
              <a:avLst/>
            </a:prstGeom>
          </p:spPr>
        </p:pic>
        <p:pic>
          <p:nvPicPr>
            <p:cNvPr id="3" name="图片 2"/>
            <p:cNvPicPr>
              <a:picLocks noChangeAspect="1"/>
            </p:cNvPicPr>
            <p:nvPr/>
          </p:nvPicPr>
          <p:blipFill rotWithShape="1">
            <a:blip r:embed="rId10" cstate="print">
              <a:extLst>
                <a:ext uri="{28A0092B-C50C-407E-A947-70E740481C1C}">
                  <a14:useLocalDpi xmlns:a14="http://schemas.microsoft.com/office/drawing/2010/main" val="0"/>
                </a:ext>
              </a:extLst>
            </a:blip>
            <a:srcRect l="17227" t="22764" r="14479" b="14321"/>
            <a:stretch/>
          </p:blipFill>
          <p:spPr>
            <a:xfrm>
              <a:off x="3381480" y="2968077"/>
              <a:ext cx="1544659" cy="800035"/>
            </a:xfrm>
            <a:prstGeom prst="rect">
              <a:avLst/>
            </a:prstGeom>
          </p:spPr>
        </p:pic>
      </p:grpSp>
      <p:pic>
        <p:nvPicPr>
          <p:cNvPr id="2050"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5561869" y="621060"/>
            <a:ext cx="3474627" cy="1727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椭圆 22"/>
          <p:cNvSpPr/>
          <p:nvPr/>
        </p:nvSpPr>
        <p:spPr>
          <a:xfrm>
            <a:off x="3276913" y="741661"/>
            <a:ext cx="581304" cy="4854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3879447" y="770236"/>
            <a:ext cx="581304" cy="4854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61869" y="1416749"/>
            <a:ext cx="3519268" cy="1864261"/>
          </a:xfrm>
          <a:prstGeom prst="rect">
            <a:avLst/>
          </a:prstGeom>
        </p:spPr>
      </p:pic>
      <p:sp>
        <p:nvSpPr>
          <p:cNvPr id="41" name="TextBox 40"/>
          <p:cNvSpPr txBox="1"/>
          <p:nvPr/>
        </p:nvSpPr>
        <p:spPr>
          <a:xfrm>
            <a:off x="1619672" y="5354632"/>
            <a:ext cx="5256584" cy="1169551"/>
          </a:xfrm>
          <a:prstGeom prst="rect">
            <a:avLst/>
          </a:prstGeom>
          <a:solidFill>
            <a:schemeClr val="accent3">
              <a:lumMod val="60000"/>
              <a:lumOff val="40000"/>
            </a:schemeClr>
          </a:solidFill>
        </p:spPr>
        <p:txBody>
          <a:bodyPr wrap="square" rtlCol="0">
            <a:spAutoFit/>
          </a:bodyPr>
          <a:lstStyle/>
          <a:p>
            <a:r>
              <a:rPr lang="zh-CN" altLang="en-US" sz="1400" b="1" dirty="0" smtClean="0">
                <a:latin typeface="Adobe 黑体 Std R" pitchFamily="34" charset="-122"/>
                <a:ea typeface="Adobe 黑体 Std R" pitchFamily="34" charset="-122"/>
              </a:rPr>
              <a:t>待确认问题：</a:t>
            </a:r>
          </a:p>
          <a:p>
            <a:pPr marL="342900" indent="-342900">
              <a:buFont typeface="+mj-lt"/>
              <a:buAutoNum type="arabicPeriod"/>
            </a:pPr>
            <a:r>
              <a:rPr lang="zh-CN" altLang="en-US" sz="1400" dirty="0" smtClean="0">
                <a:latin typeface="Adobe 黑体 Std R" pitchFamily="34" charset="-122"/>
                <a:ea typeface="Adobe 黑体 Std R" pitchFamily="34" charset="-122"/>
              </a:rPr>
              <a:t>账号管理中充值与购买课程是否跳转到商城或者在当前页面直接出现产品购买页面？</a:t>
            </a:r>
            <a:endParaRPr lang="en-US" altLang="zh-CN" sz="1400" dirty="0" smtClean="0">
              <a:latin typeface="Adobe 黑体 Std R" pitchFamily="34" charset="-122"/>
              <a:ea typeface="Adobe 黑体 Std R" pitchFamily="34" charset="-122"/>
            </a:endParaRPr>
          </a:p>
          <a:p>
            <a:pPr marL="342900" indent="-342900">
              <a:buFont typeface="+mj-lt"/>
              <a:buAutoNum type="arabicPeriod"/>
            </a:pPr>
            <a:r>
              <a:rPr lang="zh-CN" altLang="en-US" sz="1400" dirty="0" smtClean="0">
                <a:latin typeface="Adobe 黑体 Std R" pitchFamily="34" charset="-122"/>
                <a:ea typeface="Adobe 黑体 Std R" pitchFamily="34" charset="-122"/>
              </a:rPr>
              <a:t>切换端口登录是否单独设计还是绑定在账号管理中？</a:t>
            </a:r>
            <a:endParaRPr lang="en-US" altLang="zh-CN" sz="1400" dirty="0" smtClean="0">
              <a:latin typeface="Adobe 黑体 Std R" pitchFamily="34" charset="-122"/>
              <a:ea typeface="Adobe 黑体 Std R" pitchFamily="34" charset="-122"/>
            </a:endParaRPr>
          </a:p>
          <a:p>
            <a:pPr marL="342900" indent="-342900">
              <a:buFont typeface="+mj-lt"/>
              <a:buAutoNum type="arabicPeriod"/>
            </a:pPr>
            <a:endParaRPr lang="zh-CN" altLang="en-US" sz="1400" dirty="0">
              <a:latin typeface="Adobe 黑体 Std R" pitchFamily="34" charset="-122"/>
              <a:ea typeface="Adobe 黑体 Std R" pitchFamily="34" charset="-122"/>
            </a:endParaRPr>
          </a:p>
        </p:txBody>
      </p:sp>
    </p:spTree>
    <p:extLst>
      <p:ext uri="{BB962C8B-B14F-4D97-AF65-F5344CB8AC3E}">
        <p14:creationId xmlns:p14="http://schemas.microsoft.com/office/powerpoint/2010/main" val="279892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heel(1)">
                                      <p:cBhvr>
                                        <p:cTn id="7" dur="2000"/>
                                        <p:tgtEl>
                                          <p:spTgt spid="33"/>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3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heel(1)">
                                      <p:cBhvr>
                                        <p:cTn id="24" dur="2000"/>
                                        <p:tgtEl>
                                          <p:spTgt spid="23"/>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fade">
                                      <p:cBhvr>
                                        <p:cTn id="28" dur="500"/>
                                        <p:tgtEl>
                                          <p:spTgt spid="205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2050"/>
                                        </p:tgtEl>
                                      </p:cBhvr>
                                    </p:animEffect>
                                    <p:set>
                                      <p:cBhvr>
                                        <p:cTn id="33" dur="1" fill="hold">
                                          <p:stCondLst>
                                            <p:cond delay="499"/>
                                          </p:stCondLst>
                                        </p:cTn>
                                        <p:tgtEl>
                                          <p:spTgt spid="2050"/>
                                        </p:tgtEl>
                                        <p:attrNameLst>
                                          <p:attrName>style.visibility</p:attrName>
                                        </p:attrNameLst>
                                      </p:cBhvr>
                                      <p:to>
                                        <p:strVal val="hidden"/>
                                      </p:to>
                                    </p:set>
                                  </p:childTnLst>
                                </p:cTn>
                              </p:par>
                            </p:childTnLst>
                          </p:cTn>
                        </p:par>
                        <p:par>
                          <p:cTn id="34" fill="hold">
                            <p:stCondLst>
                              <p:cond delay="500"/>
                            </p:stCondLst>
                            <p:childTnLst>
                              <p:par>
                                <p:cTn id="35" presetID="1" presetClass="exit" presetSubtype="0" fill="hold" grpId="1" nodeType="afterEffect">
                                  <p:stCondLst>
                                    <p:cond delay="0"/>
                                  </p:stCondLst>
                                  <p:childTnLst>
                                    <p:set>
                                      <p:cBhvr>
                                        <p:cTn id="36" dur="1" fill="hold">
                                          <p:stCondLst>
                                            <p:cond delay="0"/>
                                          </p:stCondLst>
                                        </p:cTn>
                                        <p:tgtEl>
                                          <p:spTgt spid="2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heel(1)">
                                      <p:cBhvr>
                                        <p:cTn id="41" dur="2000"/>
                                        <p:tgtEl>
                                          <p:spTgt spid="24"/>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par>
                          <p:cTn id="46" fill="hold">
                            <p:stCondLst>
                              <p:cond delay="2500"/>
                            </p:stCondLst>
                            <p:childTnLst>
                              <p:par>
                                <p:cTn id="47" presetID="1" presetClass="exit" presetSubtype="0" fill="hold" nodeType="afterEffect">
                                  <p:stCondLst>
                                    <p:cond delay="0"/>
                                  </p:stCondLst>
                                  <p:childTnLst>
                                    <p:set>
                                      <p:cBhvr>
                                        <p:cTn id="48" dur="1" fill="hold">
                                          <p:stCondLst>
                                            <p:cond delay="0"/>
                                          </p:stCondLst>
                                        </p:cTn>
                                        <p:tgtEl>
                                          <p:spTgt spid="3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3" grpId="0" animBg="1"/>
      <p:bldP spid="23" grpId="1" animBg="1"/>
      <p:bldP spid="24"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12053" y="534045"/>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zh-CN" dirty="0" smtClean="0"/>
              <a:t>2</a:t>
            </a:r>
            <a:r>
              <a:rPr lang="en-US" altLang="zh-CN" dirty="0"/>
              <a:t>.</a:t>
            </a:r>
            <a:r>
              <a:rPr lang="zh-CN" altLang="en-US" dirty="0" smtClean="0"/>
              <a:t>宝宝端课表模式界面</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727" y="1550962"/>
            <a:ext cx="5941577" cy="3340467"/>
          </a:xfrm>
          <a:prstGeom prst="rect">
            <a:avLst/>
          </a:prstGeom>
        </p:spPr>
      </p:pic>
      <p:pic>
        <p:nvPicPr>
          <p:cNvPr id="1026" name="Picture 2" descr="https://timgsa.baidu.com/timg?image&amp;quality=80&amp;size=b9999_10000&amp;sec=1547120050684&amp;di=18406f8f7f5a7f5db2d1103a691305f7&amp;imgtype=0&amp;src=http%3A%2F%2Fbpic.588ku.com%2Felement_origin_min_pic%2F16%2F07%2F12%2F175784b80e5a0a7.jpg%2521%2Ffwfh%2F804x981%2Fquality%2F90%2Funsharp%2Ftrue%2Fcompress%2Ftrue"/>
          <p:cNvPicPr>
            <a:picLocks noChangeAspect="1" noChangeArrowheads="1"/>
          </p:cNvPicPr>
          <p:nvPr/>
        </p:nvPicPr>
        <p:blipFill>
          <a:blip r:embed="rId3"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rot="1944056">
            <a:off x="3985219" y="1978597"/>
            <a:ext cx="246126" cy="3002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timgsa.baidu.com/timg?image&amp;quality=80&amp;size=b9999_10000&amp;sec=1547120050684&amp;di=18406f8f7f5a7f5db2d1103a691305f7&amp;imgtype=0&amp;src=http%3A%2F%2Fbpic.588ku.com%2Felement_origin_min_pic%2F16%2F07%2F12%2F175784b80e5a0a7.jpg%2521%2Ffwfh%2F804x981%2Fquality%2F90%2Funsharp%2Ftrue%2Fcompress%2Ftrue"/>
          <p:cNvPicPr>
            <a:picLocks noChangeAspect="1" noChangeArrowheads="1"/>
          </p:cNvPicPr>
          <p:nvPr/>
        </p:nvPicPr>
        <p:blipFill>
          <a:blip r:embed="rId3"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rot="1944056">
            <a:off x="2833091" y="2607473"/>
            <a:ext cx="246126" cy="3002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timgsa.baidu.com/timg?image&amp;quality=80&amp;size=b9999_10000&amp;sec=1547120050684&amp;di=18406f8f7f5a7f5db2d1103a691305f7&amp;imgtype=0&amp;src=http%3A%2F%2Fbpic.588ku.com%2Felement_origin_min_pic%2F16%2F07%2F12%2F175784b80e5a0a7.jpg%2521%2Ffwfh%2F804x981%2Fquality%2F90%2Funsharp%2Ftrue%2Fcompress%2Ftrue"/>
          <p:cNvPicPr>
            <a:picLocks noChangeAspect="1" noChangeArrowheads="1"/>
          </p:cNvPicPr>
          <p:nvPr/>
        </p:nvPicPr>
        <p:blipFill>
          <a:blip r:embed="rId3" cstate="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rot="1944056">
            <a:off x="5857427" y="1527353"/>
            <a:ext cx="246126" cy="3002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619672" y="5229200"/>
            <a:ext cx="6120680" cy="523220"/>
          </a:xfrm>
          <a:prstGeom prst="rect">
            <a:avLst/>
          </a:prstGeom>
          <a:solidFill>
            <a:schemeClr val="accent3">
              <a:lumMod val="60000"/>
              <a:lumOff val="40000"/>
            </a:schemeClr>
          </a:solidFill>
        </p:spPr>
        <p:txBody>
          <a:bodyPr wrap="square" rtlCol="0">
            <a:spAutoFit/>
          </a:bodyPr>
          <a:lstStyle/>
          <a:p>
            <a:pPr marL="342900" indent="-342900">
              <a:buFont typeface="+mj-lt"/>
              <a:buAutoNum type="arabicPeriod"/>
            </a:pPr>
            <a:r>
              <a:rPr lang="zh-CN" altLang="en-US" sz="1400" dirty="0" smtClean="0">
                <a:latin typeface="Adobe 黑体 Std R" pitchFamily="34" charset="-122"/>
                <a:ea typeface="Adobe 黑体 Std R" pitchFamily="34" charset="-122"/>
              </a:rPr>
              <a:t>主</a:t>
            </a:r>
            <a:r>
              <a:rPr lang="zh-CN" altLang="en-US" sz="1400" dirty="0" smtClean="0">
                <a:latin typeface="Adobe 黑体 Std R" pitchFamily="34" charset="-122"/>
                <a:ea typeface="Adobe 黑体 Std R" pitchFamily="34" charset="-122"/>
              </a:rPr>
              <a:t>界面不变，根据家长端制定的课表时间，对应学科建筑上出现提示。进入后按照进度学习</a:t>
            </a:r>
            <a:r>
              <a:rPr lang="zh-CN" altLang="en-US" sz="1400" dirty="0" smtClean="0">
                <a:latin typeface="Adobe 黑体 Std R" pitchFamily="34" charset="-122"/>
                <a:ea typeface="Adobe 黑体 Std R" pitchFamily="34" charset="-122"/>
              </a:rPr>
              <a:t>。</a:t>
            </a:r>
            <a:endParaRPr lang="en-US" altLang="zh-CN" sz="1400" dirty="0" smtClean="0">
              <a:latin typeface="Adobe 黑体 Std R" pitchFamily="34" charset="-122"/>
              <a:ea typeface="Adobe 黑体 Std R" pitchFamily="34" charset="-122"/>
            </a:endParaRPr>
          </a:p>
        </p:txBody>
      </p:sp>
    </p:spTree>
    <p:extLst>
      <p:ext uri="{BB962C8B-B14F-4D97-AF65-F5344CB8AC3E}">
        <p14:creationId xmlns:p14="http://schemas.microsoft.com/office/powerpoint/2010/main" val="245209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p:cTn id="14" dur="500" fill="hold"/>
                                        <p:tgtEl>
                                          <p:spTgt spid="1026"/>
                                        </p:tgtEl>
                                        <p:attrNameLst>
                                          <p:attrName>ppt_w</p:attrName>
                                        </p:attrNameLst>
                                      </p:cBhvr>
                                      <p:tavLst>
                                        <p:tav tm="0">
                                          <p:val>
                                            <p:fltVal val="0"/>
                                          </p:val>
                                        </p:tav>
                                        <p:tav tm="100000">
                                          <p:val>
                                            <p:strVal val="#ppt_w"/>
                                          </p:val>
                                        </p:tav>
                                      </p:tavLst>
                                    </p:anim>
                                    <p:anim calcmode="lin" valueType="num">
                                      <p:cBhvr>
                                        <p:cTn id="15" dur="500" fill="hold"/>
                                        <p:tgtEl>
                                          <p:spTgt spid="1026"/>
                                        </p:tgtEl>
                                        <p:attrNameLst>
                                          <p:attrName>ppt_h</p:attrName>
                                        </p:attrNameLst>
                                      </p:cBhvr>
                                      <p:tavLst>
                                        <p:tav tm="0">
                                          <p:val>
                                            <p:fltVal val="0"/>
                                          </p:val>
                                        </p:tav>
                                        <p:tav tm="100000">
                                          <p:val>
                                            <p:strVal val="#ppt_h"/>
                                          </p:val>
                                        </p:tav>
                                      </p:tavLst>
                                    </p:anim>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12053" y="534045"/>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altLang="zh-CN" dirty="0" smtClean="0"/>
              <a:t>3.</a:t>
            </a:r>
            <a:r>
              <a:rPr lang="zh-CN" altLang="en-US" dirty="0" smtClean="0"/>
              <a:t>家长端界面</a:t>
            </a:r>
            <a:r>
              <a:rPr lang="en-US" altLang="zh-CN" dirty="0" smtClean="0"/>
              <a:t>-</a:t>
            </a:r>
            <a:r>
              <a:rPr lang="zh-CN" altLang="en-US" dirty="0" smtClean="0"/>
              <a:t>首页</a:t>
            </a: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2" y="1412776"/>
            <a:ext cx="2520280" cy="5230913"/>
          </a:xfrm>
          <a:prstGeom prst="rect">
            <a:avLst/>
          </a:prstGeom>
        </p:spPr>
      </p:pic>
      <p:sp>
        <p:nvSpPr>
          <p:cNvPr id="4" name="TextBox 3"/>
          <p:cNvSpPr txBox="1"/>
          <p:nvPr/>
        </p:nvSpPr>
        <p:spPr>
          <a:xfrm>
            <a:off x="3563888" y="1988840"/>
            <a:ext cx="5737468" cy="2092881"/>
          </a:xfrm>
          <a:prstGeom prst="rect">
            <a:avLst/>
          </a:prstGeom>
          <a:solidFill>
            <a:schemeClr val="accent2">
              <a:lumMod val="20000"/>
              <a:lumOff val="80000"/>
            </a:schemeClr>
          </a:solidFill>
        </p:spPr>
        <p:txBody>
          <a:bodyPr wrap="none" rtlCol="0">
            <a:spAutoFit/>
          </a:bodyPr>
          <a:lstStyle/>
          <a:p>
            <a:r>
              <a:rPr lang="zh-CN" altLang="en-US" sz="1400" dirty="0" smtClean="0">
                <a:latin typeface="Adobe 黑体 Std R" pitchFamily="34" charset="-122"/>
                <a:ea typeface="Adobe 黑体 Std R" pitchFamily="34" charset="-122"/>
              </a:rPr>
              <a:t>首页：</a:t>
            </a:r>
            <a:endParaRPr lang="en-US" altLang="zh-CN" sz="1400" dirty="0" smtClean="0">
              <a:latin typeface="Adobe 黑体 Std R" pitchFamily="34" charset="-122"/>
              <a:ea typeface="Adobe 黑体 Std R" pitchFamily="34" charset="-122"/>
            </a:endParaRPr>
          </a:p>
          <a:p>
            <a:pPr marL="342900" indent="-342900">
              <a:buFont typeface="+mj-lt"/>
              <a:buAutoNum type="arabicPeriod"/>
            </a:pPr>
            <a:r>
              <a:rPr lang="zh-CN" altLang="en-US" sz="1400" dirty="0" smtClean="0">
                <a:latin typeface="Adobe 黑体 Std R" pitchFamily="34" charset="-122"/>
                <a:ea typeface="Adobe 黑体 Std R" pitchFamily="34" charset="-122"/>
              </a:rPr>
              <a:t>添加孩子：完善与切换孩子信息</a:t>
            </a:r>
            <a:endParaRPr lang="en-US" altLang="zh-CN" sz="1400" dirty="0" smtClean="0">
              <a:latin typeface="Adobe 黑体 Std R" pitchFamily="34" charset="-122"/>
              <a:ea typeface="Adobe 黑体 Std R" pitchFamily="34" charset="-122"/>
            </a:endParaRPr>
          </a:p>
          <a:p>
            <a:pPr marL="342900" indent="-342900">
              <a:buFont typeface="+mj-lt"/>
              <a:buAutoNum type="arabicPeriod"/>
            </a:pPr>
            <a:r>
              <a:rPr lang="zh-CN" altLang="en-US" sz="1400" dirty="0" smtClean="0">
                <a:latin typeface="Adobe 黑体 Std R" pitchFamily="34" charset="-122"/>
                <a:ea typeface="Adobe 黑体 Std R" pitchFamily="34" charset="-122"/>
              </a:rPr>
              <a:t>搜索与拍拍学：输入关键词，搜索感兴趣的内容</a:t>
            </a:r>
            <a:endParaRPr lang="en-US" altLang="zh-CN" sz="1400" dirty="0" smtClean="0">
              <a:latin typeface="Adobe 黑体 Std R" pitchFamily="34" charset="-122"/>
              <a:ea typeface="Adobe 黑体 Std R" pitchFamily="34" charset="-122"/>
            </a:endParaRPr>
          </a:p>
          <a:p>
            <a:r>
              <a:rPr lang="en-US" altLang="zh-CN" sz="1400" dirty="0">
                <a:latin typeface="Adobe 黑体 Std R" pitchFamily="34" charset="-122"/>
                <a:ea typeface="Adobe 黑体 Std R" pitchFamily="34" charset="-122"/>
              </a:rPr>
              <a:t> </a:t>
            </a:r>
            <a:r>
              <a:rPr lang="en-US" altLang="zh-CN" sz="1400" dirty="0" smtClean="0">
                <a:latin typeface="Adobe 黑体 Std R" pitchFamily="34" charset="-122"/>
                <a:ea typeface="Adobe 黑体 Std R" pitchFamily="34" charset="-122"/>
              </a:rPr>
              <a:t>                                        </a:t>
            </a:r>
            <a:r>
              <a:rPr lang="zh-CN" altLang="en-US" sz="1400" dirty="0" smtClean="0">
                <a:latin typeface="Adobe 黑体 Std R" pitchFamily="34" charset="-122"/>
                <a:ea typeface="Adobe 黑体 Std R" pitchFamily="34" charset="-122"/>
              </a:rPr>
              <a:t>拍拍学调用相机功能，扫描学习卡进入</a:t>
            </a:r>
            <a:endParaRPr lang="en-US" altLang="zh-CN" sz="1400" dirty="0">
              <a:latin typeface="Adobe 黑体 Std R" pitchFamily="34" charset="-122"/>
              <a:ea typeface="Adobe 黑体 Std R" pitchFamily="34" charset="-122"/>
            </a:endParaRPr>
          </a:p>
          <a:p>
            <a:pPr marL="342900" indent="-342900">
              <a:buFont typeface="+mj-lt"/>
              <a:buAutoNum type="arabicPeriod" startAt="3"/>
            </a:pPr>
            <a:r>
              <a:rPr lang="zh-CN" altLang="en-US" sz="1400" dirty="0" smtClean="0">
                <a:latin typeface="Adobe 黑体 Std R" pitchFamily="34" charset="-122"/>
                <a:ea typeface="Adobe 黑体 Std R" pitchFamily="34" charset="-122"/>
              </a:rPr>
              <a:t>活动页：视频或图片，点击进入观看详情。</a:t>
            </a:r>
            <a:endParaRPr lang="en-US" altLang="zh-CN" sz="1400" dirty="0" smtClean="0">
              <a:latin typeface="Adobe 黑体 Std R" pitchFamily="34" charset="-122"/>
              <a:ea typeface="Adobe 黑体 Std R" pitchFamily="34" charset="-122"/>
            </a:endParaRPr>
          </a:p>
          <a:p>
            <a:pPr marL="342900" indent="-342900">
              <a:buFont typeface="+mj-lt"/>
              <a:buAutoNum type="arabicPeriod" startAt="3"/>
            </a:pPr>
            <a:r>
              <a:rPr lang="zh-CN" altLang="en-US" sz="1400" dirty="0" smtClean="0">
                <a:latin typeface="Adobe 黑体 Std R" pitchFamily="34" charset="-122"/>
                <a:ea typeface="Adobe 黑体 Std R" pitchFamily="34" charset="-122"/>
              </a:rPr>
              <a:t>精彩活动：</a:t>
            </a:r>
            <a:r>
              <a:rPr lang="zh-CN" altLang="zh-CN" sz="1400" dirty="0"/>
              <a:t>结合园所活动进行课程</a:t>
            </a:r>
            <a:r>
              <a:rPr lang="zh-CN" altLang="zh-CN" sz="1400" dirty="0" smtClean="0"/>
              <a:t>推广</a:t>
            </a:r>
            <a:r>
              <a:rPr lang="zh-CN" altLang="en-US" sz="1400" dirty="0" smtClean="0"/>
              <a:t>、</a:t>
            </a:r>
            <a:r>
              <a:rPr lang="zh-CN" altLang="zh-CN" sz="1400" dirty="0"/>
              <a:t>通过产品的展示进行</a:t>
            </a:r>
            <a:r>
              <a:rPr lang="zh-CN" altLang="zh-CN" sz="1400" dirty="0" smtClean="0"/>
              <a:t>推广</a:t>
            </a:r>
            <a:endParaRPr lang="en-US" altLang="zh-CN" sz="1400" dirty="0" smtClean="0"/>
          </a:p>
          <a:p>
            <a:r>
              <a:rPr lang="en-US" altLang="zh-CN" sz="1400" dirty="0" smtClean="0"/>
              <a:t>                             </a:t>
            </a:r>
            <a:r>
              <a:rPr lang="zh-CN" altLang="zh-CN" sz="1400" dirty="0" smtClean="0"/>
              <a:t>进行</a:t>
            </a:r>
            <a:r>
              <a:rPr lang="zh-CN" altLang="zh-CN" sz="1400" dirty="0"/>
              <a:t>相应的亲子活动的宣传推广</a:t>
            </a:r>
            <a:endParaRPr lang="en-US" altLang="zh-CN" sz="1400" dirty="0" smtClean="0"/>
          </a:p>
          <a:p>
            <a:pPr marL="342900" indent="-342900">
              <a:buFont typeface="+mj-lt"/>
              <a:buAutoNum type="arabicPeriod" startAt="5"/>
            </a:pPr>
            <a:r>
              <a:rPr lang="zh-CN" altLang="en-US" sz="1400" dirty="0" smtClean="0">
                <a:latin typeface="Adobe 黑体 Std R" pitchFamily="34" charset="-122"/>
                <a:ea typeface="Adobe 黑体 Std R" pitchFamily="34" charset="-122"/>
              </a:rPr>
              <a:t>亲子课堂：古法育儿、成长课堂（安全与礼仪）、公众号文章</a:t>
            </a:r>
            <a:endParaRPr lang="en-US" altLang="zh-CN" sz="1400" dirty="0">
              <a:latin typeface="Adobe 黑体 Std R" pitchFamily="34" charset="-122"/>
              <a:ea typeface="Adobe 黑体 Std R" pitchFamily="34" charset="-122"/>
            </a:endParaRPr>
          </a:p>
          <a:p>
            <a:pPr marL="342900" indent="-342900">
              <a:buFont typeface="+mj-lt"/>
              <a:buAutoNum type="arabicPeriod" startAt="5"/>
            </a:pPr>
            <a:r>
              <a:rPr lang="zh-CN" altLang="en-US" sz="1400" dirty="0" smtClean="0">
                <a:latin typeface="Adobe 黑体 Std R" pitchFamily="34" charset="-122"/>
                <a:ea typeface="Adobe 黑体 Std R" pitchFamily="34" charset="-122"/>
              </a:rPr>
              <a:t>热门推荐：网络热门亲子资讯及大咖讲堂</a:t>
            </a:r>
            <a:endParaRPr lang="en-US" altLang="zh-CN" sz="1400" dirty="0">
              <a:latin typeface="Adobe 黑体 Std R" pitchFamily="34" charset="-122"/>
              <a:ea typeface="Adobe 黑体 Std R" pitchFamily="34"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267" y="1883723"/>
            <a:ext cx="2410172" cy="4291106"/>
          </a:xfrm>
          <a:prstGeom prst="rect">
            <a:avLst/>
          </a:prstGeom>
        </p:spPr>
      </p:pic>
    </p:spTree>
    <p:extLst>
      <p:ext uri="{BB962C8B-B14F-4D97-AF65-F5344CB8AC3E}">
        <p14:creationId xmlns:p14="http://schemas.microsoft.com/office/powerpoint/2010/main" val="33911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都市">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都市">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都市">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2354</TotalTime>
  <Words>931</Words>
  <Application>Microsoft Office PowerPoint</Application>
  <PresentationFormat>全屏显示(4:3)</PresentationFormat>
  <Paragraphs>91</Paragraphs>
  <Slides>13</Slides>
  <Notes>0</Notes>
  <HiddenSlides>0</HiddenSlides>
  <MMClips>0</MMClips>
  <ScaleCrop>false</ScaleCrop>
  <HeadingPairs>
    <vt:vector size="4" baseType="variant">
      <vt:variant>
        <vt:lpstr>主题</vt:lpstr>
      </vt:variant>
      <vt:variant>
        <vt:i4>1</vt:i4>
      </vt:variant>
      <vt:variant>
        <vt:lpstr>幻灯片标题</vt:lpstr>
      </vt:variant>
      <vt:variant>
        <vt:i4>13</vt:i4>
      </vt:variant>
    </vt:vector>
  </HeadingPairs>
  <TitlesOfParts>
    <vt:vector size="14" baseType="lpstr">
      <vt:lpstr>都市</vt:lpstr>
      <vt:lpstr>彩虹e家APP框架梳理</vt:lpstr>
      <vt:lpstr>PowerPoint 演示文稿</vt:lpstr>
      <vt:lpstr>PowerPoint 演示文稿</vt:lpstr>
      <vt:lpstr>PowerPoint 演示文稿</vt:lpstr>
      <vt:lpstr>PowerPoint 演示文稿</vt:lpstr>
      <vt:lpstr>1.宝宝端自主模式界面</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彩虹小镇APP框架梳理</dc:title>
  <dc:creator>Administrator</dc:creator>
  <cp:lastModifiedBy>Administrator</cp:lastModifiedBy>
  <cp:revision>139</cp:revision>
  <dcterms:created xsi:type="dcterms:W3CDTF">2019-01-07T08:06:18Z</dcterms:created>
  <dcterms:modified xsi:type="dcterms:W3CDTF">2019-02-22T08:45:43Z</dcterms:modified>
</cp:coreProperties>
</file>